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4" r:id="rId9"/>
    <p:sldId id="263" r:id="rId10"/>
    <p:sldId id="264" r:id="rId11"/>
    <p:sldId id="269" r:id="rId12"/>
    <p:sldId id="270" r:id="rId13"/>
    <p:sldId id="265" r:id="rId14"/>
    <p:sldId id="266" r:id="rId15"/>
    <p:sldId id="271" r:id="rId16"/>
    <p:sldId id="272" r:id="rId17"/>
    <p:sldId id="267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95" r:id="rId29"/>
    <p:sldId id="286" r:id="rId30"/>
    <p:sldId id="287" r:id="rId31"/>
    <p:sldId id="288" r:id="rId32"/>
    <p:sldId id="289" r:id="rId33"/>
    <p:sldId id="297" r:id="rId34"/>
    <p:sldId id="296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/>
              <a:t>ЧИСЛЕННОСТЬ НАСЕЛЕНИЯ, </a:t>
            </a:r>
            <a:r>
              <a:rPr lang="ru-RU" dirty="0" smtClean="0"/>
              <a:t>тыс.человек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3.38</c:v>
                </c:pt>
                <c:pt idx="1">
                  <c:v>3.4</c:v>
                </c:pt>
                <c:pt idx="2">
                  <c:v>3.42</c:v>
                </c:pt>
                <c:pt idx="3">
                  <c:v>3.45</c:v>
                </c:pt>
                <c:pt idx="4">
                  <c:v>3.45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159248"/>
        <c:axId val="341948816"/>
        <c:axId val="0"/>
      </c:bar3DChart>
      <c:catAx>
        <c:axId val="34115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948816"/>
        <c:crosses val="autoZero"/>
        <c:auto val="1"/>
        <c:lblAlgn val="ctr"/>
        <c:lblOffset val="100"/>
        <c:noMultiLvlLbl val="0"/>
      </c:catAx>
      <c:valAx>
        <c:axId val="34194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15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8165572464949E-2"/>
          <c:y val="4.14882287384735E-2"/>
          <c:w val="0.68823713253044572"/>
          <c:h val="0.853618044175647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жителя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1.18</c:v>
                </c:pt>
                <c:pt idx="1">
                  <c:v>1.25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1 жителя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1.18</c:v>
                </c:pt>
                <c:pt idx="1">
                  <c:v>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679416"/>
        <c:axId val="341703128"/>
        <c:axId val="0"/>
      </c:bar3DChart>
      <c:catAx>
        <c:axId val="341679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703128"/>
        <c:crosses val="autoZero"/>
        <c:auto val="1"/>
        <c:lblAlgn val="ctr"/>
        <c:lblOffset val="100"/>
        <c:noMultiLvlLbl val="0"/>
      </c:catAx>
      <c:valAx>
        <c:axId val="3417031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1679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60865511308996"/>
          <c:y val="0.42860103217698026"/>
          <c:w val="0.21450147802892094"/>
          <c:h val="0.288853755832685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2015.2</c:v>
                </c:pt>
                <c:pt idx="1">
                  <c:v>2153.1999999999998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039344"/>
        <c:axId val="342039736"/>
        <c:axId val="0"/>
      </c:bar3DChart>
      <c:catAx>
        <c:axId val="34203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039736"/>
        <c:crosses val="autoZero"/>
        <c:auto val="1"/>
        <c:lblAlgn val="ctr"/>
        <c:lblOffset val="100"/>
        <c:noMultiLvlLbl val="0"/>
      </c:catAx>
      <c:valAx>
        <c:axId val="3420397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203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1101564846733"/>
          <c:y val="0.18770858793467396"/>
          <c:w val="0.66788463833236744"/>
          <c:h val="0.480876939599304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18.100000000000001</c:v>
                </c:pt>
                <c:pt idx="1">
                  <c:v>11.6</c:v>
                </c:pt>
                <c:pt idx="2">
                  <c:v>69.7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1.4631604718817273E-2"/>
          <c:y val="0.71974817612858177"/>
          <c:w val="0.97286824097733959"/>
          <c:h val="0.280251823871421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6320555577718"/>
          <c:y val="0.18055748435359062"/>
          <c:w val="0.644786847582974"/>
          <c:h val="0.474634762804132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16.87</c:v>
                </c:pt>
                <c:pt idx="1">
                  <c:v>9.43</c:v>
                </c:pt>
                <c:pt idx="2">
                  <c:v>72.66</c:v>
                </c:pt>
                <c:pt idx="3">
                  <c:v>1.04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"/>
          <c:y val="0.70740249540174549"/>
          <c:w val="0.98223913275883401"/>
          <c:h val="0.2680398551395524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873989598248242"/>
          <c:y val="2.5853364601654671E-3"/>
          <c:w val="0.41878290781813482"/>
          <c:h val="0.65783173734610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47.1</c:v>
                </c:pt>
                <c:pt idx="1">
                  <c:v>3.3</c:v>
                </c:pt>
                <c:pt idx="2">
                  <c:v>0.2</c:v>
                </c:pt>
                <c:pt idx="3">
                  <c:v>10.199999999999999</c:v>
                </c:pt>
                <c:pt idx="4" formatCode="0.00">
                  <c:v>38.6</c:v>
                </c:pt>
                <c:pt idx="5" formatCode="0.00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7090837258996196E-2"/>
          <c:y val="0.51593544394501989"/>
          <c:w val="0.96301929588301194"/>
          <c:h val="0.4840645560549806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653208343727013E-2"/>
          <c:y val="3.0757693589601207E-2"/>
          <c:w val="0.56593633202180893"/>
          <c:h val="0.82656867490913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25"/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Заработная плата с начислениями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Работы, услуги по содержанию имущества</c:v>
                </c:pt>
                <c:pt idx="4">
                  <c:v>Прочие работы, услуги</c:v>
                </c:pt>
                <c:pt idx="5">
                  <c:v>Перечисления другим бюджетам бюджетной системы</c:v>
                </c:pt>
                <c:pt idx="6">
                  <c:v>Социальное обеспечение</c:v>
                </c:pt>
                <c:pt idx="7">
                  <c:v>Прочие расходы</c:v>
                </c:pt>
                <c:pt idx="8">
                  <c:v>Увеличение стоимости основных средств</c:v>
                </c:pt>
                <c:pt idx="9">
                  <c:v>Увеличение стоимости материальных запасов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34.4</c:v>
                </c:pt>
                <c:pt idx="1">
                  <c:v>1.1000000000000001</c:v>
                </c:pt>
                <c:pt idx="2">
                  <c:v>7.9</c:v>
                </c:pt>
                <c:pt idx="3">
                  <c:v>6.1</c:v>
                </c:pt>
                <c:pt idx="4">
                  <c:v>2.2000000000000002</c:v>
                </c:pt>
                <c:pt idx="5">
                  <c:v>40.799999999999997</c:v>
                </c:pt>
                <c:pt idx="6">
                  <c:v>0.6</c:v>
                </c:pt>
                <c:pt idx="7">
                  <c:v>0.5</c:v>
                </c:pt>
                <c:pt idx="8">
                  <c:v>2.1</c:v>
                </c:pt>
                <c:pt idx="9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90588676729943"/>
          <c:y val="2.2070197328502056E-3"/>
          <c:w val="0.34275725129073709"/>
          <c:h val="0.9672461606830016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957896653458328E-2"/>
          <c:y val="9.1456048830395292E-2"/>
          <c:w val="0.55806877939488264"/>
          <c:h val="0.7670727298956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финансирование муниципальных программ</c:v>
                </c:pt>
                <c:pt idx="1">
                  <c:v>Расходы на 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283.39999999999998</c:v>
                </c:pt>
                <c:pt idx="1">
                  <c:v>3990.89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18627868508585"/>
          <c:y val="0.25513417248829723"/>
          <c:w val="0.31601542729820215"/>
          <c:h val="0.61082101988668058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ОЖИДАЕМАЯ ПРОДОЛЖИТЕЛЬНОСТЬ ЖИЗНИ ПРИ РОЖДЕНИИ, лет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54</c:v>
                </c:pt>
                <c:pt idx="2">
                  <c:v>59.5</c:v>
                </c:pt>
                <c:pt idx="3">
                  <c:v>59.5</c:v>
                </c:pt>
                <c:pt idx="4">
                  <c:v>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949600"/>
        <c:axId val="341949992"/>
        <c:axId val="0"/>
      </c:bar3DChart>
      <c:catAx>
        <c:axId val="34194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949992"/>
        <c:crosses val="autoZero"/>
        <c:auto val="1"/>
        <c:lblAlgn val="ctr"/>
        <c:lblOffset val="100"/>
        <c:noMultiLvlLbl val="0"/>
      </c:catAx>
      <c:valAx>
        <c:axId val="341949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94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>
                <a:latin typeface="+mj-lt"/>
              </a:rPr>
              <a:t>СМЕРТНОСТЬ НАСЕЛЕНИЯ - КОЛИЧЕСТВО УМЕРШИХ НА </a:t>
            </a:r>
            <a:r>
              <a:rPr lang="ru-RU" dirty="0">
                <a:latin typeface="+mn-lt"/>
                <a:ea typeface="BatangChe" pitchFamily="49" charset="-127"/>
              </a:rPr>
              <a:t>1</a:t>
            </a:r>
            <a:r>
              <a:rPr lang="ru-RU" dirty="0">
                <a:latin typeface="+mj-lt"/>
              </a:rPr>
              <a:t> ТЫС.ЧЕЛ., человек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НАСЕЛЕНИЯ - КОЛИЧЕСТВО УМЕРШИХ НА 1 ТЫС.ЧЕЛ., человек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16.3</c:v>
                </c:pt>
                <c:pt idx="1">
                  <c:v>16.2</c:v>
                </c:pt>
                <c:pt idx="2">
                  <c:v>16</c:v>
                </c:pt>
                <c:pt idx="3">
                  <c:v>15.8</c:v>
                </c:pt>
                <c:pt idx="4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238832"/>
        <c:axId val="341239224"/>
        <c:axId val="0"/>
      </c:bar3DChart>
      <c:catAx>
        <c:axId val="34123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239224"/>
        <c:crosses val="autoZero"/>
        <c:auto val="1"/>
        <c:lblAlgn val="ctr"/>
        <c:lblOffset val="100"/>
        <c:noMultiLvlLbl val="0"/>
      </c:catAx>
      <c:valAx>
        <c:axId val="3412392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123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ОФИЦИАЛЬНО ЗАРЕГИСТРИРОВАННОЙ БЕЗРАБОТИЦЫ, 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0.2</c:v>
                </c:pt>
                <c:pt idx="1">
                  <c:v>0.18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240008"/>
        <c:axId val="341240400"/>
        <c:axId val="0"/>
      </c:bar3DChart>
      <c:catAx>
        <c:axId val="341240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240400"/>
        <c:crosses val="autoZero"/>
        <c:auto val="1"/>
        <c:lblAlgn val="ctr"/>
        <c:lblOffset val="100"/>
        <c:noMultiLvlLbl val="0"/>
      </c:catAx>
      <c:valAx>
        <c:axId val="3412404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1240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dirty="0"/>
              <a:t>СРЕДНЕМЕСЯЧНАЯ НОМИНАЛЬНАЯ НАЧИСЛЕННАЯ ЗАРАБОТНАЯ </a:t>
            </a:r>
            <a:r>
              <a:rPr lang="ru-RU" dirty="0" smtClean="0"/>
              <a:t>ПЛАТА, </a:t>
            </a:r>
            <a:r>
              <a:rPr lang="ru-RU" dirty="0"/>
              <a:t>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 , рублей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13975</c:v>
                </c:pt>
                <c:pt idx="1">
                  <c:v>14674</c:v>
                </c:pt>
                <c:pt idx="2">
                  <c:v>15407</c:v>
                </c:pt>
                <c:pt idx="3">
                  <c:v>16178</c:v>
                </c:pt>
                <c:pt idx="4">
                  <c:v>16300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241184"/>
        <c:axId val="341241576"/>
        <c:axId val="0"/>
      </c:bar3DChart>
      <c:catAx>
        <c:axId val="34124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241576"/>
        <c:crosses val="autoZero"/>
        <c:auto val="1"/>
        <c:lblAlgn val="ctr"/>
        <c:lblOffset val="100"/>
        <c:noMultiLvlLbl val="0"/>
      </c:catAx>
      <c:valAx>
        <c:axId val="341241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24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dirty="0"/>
              <a:t>ОТНОШЕНИЕ СРЕДНЕМЕСЯЧНОЙ НОМИНАЛЬНОЙ НАЧИСЛЕННОЙ ЗАРАБОТНОЙ ПЛАТЫ </a:t>
            </a:r>
            <a:r>
              <a:rPr lang="ru-RU" dirty="0" smtClean="0"/>
              <a:t>РАБОТНИКОВ МУНИЦИПАЛЬНЫХ </a:t>
            </a:r>
            <a:r>
              <a:rPr lang="ru-RU" dirty="0"/>
              <a:t>УЧРЕЖДЕНИЙ КУЛЬТУРЫ К СРЕДНЕМЕСЯЧНОЙ НОМИНАЛЬНОЙ НАЧИСЛЕННОЙ ЗАРАБОТНОЙ ПЛАТЕ РАБОТНИКОВ, ЗАНЯТЫХ В СФЕРЕ ЭКОНОМИКИ ПОСЕЛЕНИЯ, %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СРЕДНЕМЕСЯЧНОЙ НОМИНАЛЬНОЙ НАЧИСЛЕННОЙ ЗАРАБОТНОЙ ПЛАТЫ РАБОТНИКОВМУНИЦИПАЛЬНЫХ УЧРЕЖДЕНИЙ КУЛЬТУРЫ К СРЕДНЕМЕСЯЧНОЙ НОМИНАЛЬНОЙ НАЧИСЛЕННОЙ ЗАРАБОТНОЙ ПЛАТЕ РАБОТНИКОВ, ЗАНЯТЫХ В СФЕРЕ ЭКОНОМИКИ ПОСЕЛЕНИЯ, 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53.55</c:v>
                </c:pt>
                <c:pt idx="1">
                  <c:v>55.24</c:v>
                </c:pt>
                <c:pt idx="2">
                  <c:v>57.51</c:v>
                </c:pt>
                <c:pt idx="3">
                  <c:v>60.29</c:v>
                </c:pt>
                <c:pt idx="4">
                  <c:v>60.32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242360"/>
        <c:axId val="341491496"/>
        <c:axId val="0"/>
      </c:bar3DChart>
      <c:catAx>
        <c:axId val="34124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491496"/>
        <c:crosses val="autoZero"/>
        <c:auto val="1"/>
        <c:lblAlgn val="ctr"/>
        <c:lblOffset val="100"/>
        <c:noMultiLvlLbl val="0"/>
      </c:catAx>
      <c:valAx>
        <c:axId val="341491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242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РАЗМЕР ЗАРАБОТНОЙ ПЛАТЫ РАБОТНИКОВ МУНИЦИПАЛЬНЫХ УЧРЕЖДЕНИЙ КУЛЬТУРЫ, рублей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7485</c:v>
                </c:pt>
                <c:pt idx="1">
                  <c:v>8106</c:v>
                </c:pt>
                <c:pt idx="2">
                  <c:v>8860</c:v>
                </c:pt>
                <c:pt idx="3">
                  <c:v>9755</c:v>
                </c:pt>
                <c:pt idx="4">
                  <c:v>10300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492280"/>
        <c:axId val="341492672"/>
        <c:axId val="0"/>
      </c:bar3DChart>
      <c:catAx>
        <c:axId val="341492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492672"/>
        <c:crosses val="autoZero"/>
        <c:auto val="1"/>
        <c:lblAlgn val="ctr"/>
        <c:lblOffset val="100"/>
        <c:noMultiLvlLbl val="0"/>
      </c:catAx>
      <c:valAx>
        <c:axId val="34149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492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ОБЩЕЙ ПЛОЩАДИ ЖИЛЫХ ДОМОВ, тыс.кв.м.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1.4</c:v>
                </c:pt>
                <c:pt idx="1">
                  <c:v>1.43</c:v>
                </c:pt>
                <c:pt idx="2">
                  <c:v>1.43</c:v>
                </c:pt>
                <c:pt idx="3">
                  <c:v>1.49</c:v>
                </c:pt>
                <c:pt idx="4">
                  <c:v>1.49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702344"/>
        <c:axId val="341702736"/>
        <c:axId val="0"/>
      </c:bar3DChart>
      <c:catAx>
        <c:axId val="34170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702736"/>
        <c:crosses val="autoZero"/>
        <c:auto val="1"/>
        <c:lblAlgn val="ctr"/>
        <c:lblOffset val="100"/>
        <c:noMultiLvlLbl val="0"/>
      </c:catAx>
      <c:valAx>
        <c:axId val="3417027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341702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739694551072748E-2"/>
          <c:y val="4.4672413051889522E-2"/>
          <c:w val="0.91426030544892656"/>
          <c:h val="0.78096080769640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Отвечающие требованиям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13.5</c:v>
                </c:pt>
                <c:pt idx="2">
                  <c:v>14</c:v>
                </c:pt>
                <c:pt idx="3">
                  <c:v>16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отвечающие требованиям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</c:v>
                </c:pt>
                <c:pt idx="1">
                  <c:v>86.5</c:v>
                </c:pt>
                <c:pt idx="2">
                  <c:v>86</c:v>
                </c:pt>
                <c:pt idx="3">
                  <c:v>84</c:v>
                </c:pt>
                <c:pt idx="4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1703912"/>
        <c:axId val="341677848"/>
        <c:axId val="0"/>
      </c:bar3DChart>
      <c:catAx>
        <c:axId val="341703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677848"/>
        <c:crosses val="autoZero"/>
        <c:auto val="1"/>
        <c:lblAlgn val="ctr"/>
        <c:lblOffset val="100"/>
        <c:noMultiLvlLbl val="0"/>
      </c:catAx>
      <c:valAx>
        <c:axId val="341677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703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0505073683401727E-3"/>
          <c:y val="0.92612284417096657"/>
          <c:w val="0.98205962577366757"/>
          <c:h val="6.760896667869152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7C6AC-F8E7-4CD7-B86A-2F42B5BF7C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EC523-EA8C-4506-8DCA-A09F8105D44F}">
      <dgm:prSet/>
      <dgm:spPr>
        <a:solidFill>
          <a:schemeClr val="accent2"/>
        </a:solidFill>
        <a:ln>
          <a:solidFill>
            <a:schemeClr val="accent5">
              <a:lumMod val="75000"/>
            </a:schemeClr>
          </a:solidFill>
        </a:ln>
      </dgm:spPr>
      <dgm:t>
        <a:bodyPr anchor="b"/>
        <a:lstStyle/>
        <a:p>
          <a:pPr algn="ctr" rtl="0"/>
          <a:r>
            <a:rPr lang="ru-RU" dirty="0" smtClean="0">
              <a:latin typeface="Georgia" pitchFamily="18" charset="0"/>
            </a:rPr>
            <a:t>ВВОДНАЯ </a:t>
          </a:r>
        </a:p>
        <a:p>
          <a:pPr algn="ctr" rtl="0"/>
          <a:r>
            <a:rPr lang="ru-RU" dirty="0" smtClean="0">
              <a:latin typeface="Georgia" pitchFamily="18" charset="0"/>
            </a:rPr>
            <a:t>ЧАСТЬ</a:t>
          </a:r>
          <a:endParaRPr lang="ru-RU" dirty="0">
            <a:latin typeface="Georgia" pitchFamily="18" charset="0"/>
          </a:endParaRPr>
        </a:p>
      </dgm:t>
    </dgm:pt>
    <dgm:pt modelId="{D4545A9F-913F-4430-9AAA-B5321F3086DD}" type="parTrans" cxnId="{BE62A971-15DF-44EA-83C5-33CE847E7B11}">
      <dgm:prSet/>
      <dgm:spPr/>
      <dgm:t>
        <a:bodyPr/>
        <a:lstStyle/>
        <a:p>
          <a:endParaRPr lang="ru-RU"/>
        </a:p>
      </dgm:t>
    </dgm:pt>
    <dgm:pt modelId="{93FF9609-845E-4423-B47B-586E4AF60B6F}" type="sibTrans" cxnId="{BE62A971-15DF-44EA-83C5-33CE847E7B11}">
      <dgm:prSet/>
      <dgm:spPr/>
      <dgm:t>
        <a:bodyPr/>
        <a:lstStyle/>
        <a:p>
          <a:endParaRPr lang="ru-RU"/>
        </a:p>
      </dgm:t>
    </dgm:pt>
    <dgm:pt modelId="{39A00C49-3677-496C-848D-FE483E6E7449}" type="pres">
      <dgm:prSet presAssocID="{10B7C6AC-F8E7-4CD7-B86A-2F42B5BF7C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6A054-234F-4F4F-A98D-7B7CEC435DFC}" type="pres">
      <dgm:prSet presAssocID="{8C8EC523-EA8C-4506-8DCA-A09F8105D44F}" presName="parentText" presStyleLbl="node1" presStyleIdx="0" presStyleCnt="1" custLinFactNeighborX="-926" custLinFactNeighborY="-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A64A52-BA2B-4D13-B497-E331B19BE6F9}" type="presOf" srcId="{10B7C6AC-F8E7-4CD7-B86A-2F42B5BF7C78}" destId="{39A00C49-3677-496C-848D-FE483E6E7449}" srcOrd="0" destOrd="0" presId="urn:microsoft.com/office/officeart/2005/8/layout/vList2"/>
    <dgm:cxn modelId="{BE62A971-15DF-44EA-83C5-33CE847E7B11}" srcId="{10B7C6AC-F8E7-4CD7-B86A-2F42B5BF7C78}" destId="{8C8EC523-EA8C-4506-8DCA-A09F8105D44F}" srcOrd="0" destOrd="0" parTransId="{D4545A9F-913F-4430-9AAA-B5321F3086DD}" sibTransId="{93FF9609-845E-4423-B47B-586E4AF60B6F}"/>
    <dgm:cxn modelId="{C0D8CFD5-735C-445E-BFB6-A946B53FA588}" type="presOf" srcId="{8C8EC523-EA8C-4506-8DCA-A09F8105D44F}" destId="{FBE6A054-234F-4F4F-A98D-7B7CEC435DFC}" srcOrd="0" destOrd="0" presId="urn:microsoft.com/office/officeart/2005/8/layout/vList2"/>
    <dgm:cxn modelId="{FF2AE889-C541-49F1-8DED-C72BACF1DB02}" type="presParOf" srcId="{39A00C49-3677-496C-848D-FE483E6E7449}" destId="{FBE6A054-234F-4F4F-A98D-7B7CEC435D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F12D9-24EF-4F73-9CBD-5C991F1F11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952CF-F986-4C97-BB64-327BF6CD89F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>
              <a:latin typeface="+mj-lt"/>
            </a:rPr>
            <a:t>«Граждане и бизнес должны знать, куда направляются уплачиваемые ими налоги. Это требует высокого уровня прозрачности бюджета и бюджетного процесса»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                                                             </a:t>
          </a:r>
          <a:br>
            <a:rPr lang="ru-RU" dirty="0" smtClean="0"/>
          </a:br>
          <a:r>
            <a:rPr lang="ru-RU" dirty="0" smtClean="0"/>
            <a:t>                                 </a:t>
          </a:r>
          <a:r>
            <a:rPr lang="ru-RU" dirty="0" err="1" smtClean="0">
              <a:latin typeface="+mj-lt"/>
            </a:rPr>
            <a:t>В.В.Путин</a:t>
          </a:r>
          <a:r>
            <a:rPr lang="ru-RU" dirty="0" smtClean="0"/>
            <a:t> </a:t>
          </a:r>
          <a:endParaRPr lang="ru-RU" dirty="0"/>
        </a:p>
      </dgm:t>
    </dgm:pt>
    <dgm:pt modelId="{02715A97-E0AC-4904-8FAA-ED1B76762C7F}" type="parTrans" cxnId="{BC96AC84-D7C0-4985-ADE0-FFEEEFD4E492}">
      <dgm:prSet/>
      <dgm:spPr/>
      <dgm:t>
        <a:bodyPr/>
        <a:lstStyle/>
        <a:p>
          <a:endParaRPr lang="ru-RU"/>
        </a:p>
      </dgm:t>
    </dgm:pt>
    <dgm:pt modelId="{AB6D442D-9459-4D63-A44F-8C20876C31AC}" type="sibTrans" cxnId="{BC96AC84-D7C0-4985-ADE0-FFEEEFD4E492}">
      <dgm:prSet/>
      <dgm:spPr/>
      <dgm:t>
        <a:bodyPr/>
        <a:lstStyle/>
        <a:p>
          <a:endParaRPr lang="ru-RU"/>
        </a:p>
      </dgm:t>
    </dgm:pt>
    <dgm:pt modelId="{F6907B31-FFC6-4095-A20B-B73FB8076F06}" type="pres">
      <dgm:prSet presAssocID="{395F12D9-24EF-4F73-9CBD-5C991F1F1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A401E6-8D6A-45B2-ACC1-3DF1C971F37D}" type="pres">
      <dgm:prSet presAssocID="{0F3952CF-F986-4C97-BB64-327BF6CD89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1ADB4-39AC-490B-9F17-AE53126EC693}" type="presOf" srcId="{0F3952CF-F986-4C97-BB64-327BF6CD89FC}" destId="{46A401E6-8D6A-45B2-ACC1-3DF1C971F37D}" srcOrd="0" destOrd="0" presId="urn:microsoft.com/office/officeart/2005/8/layout/vList2"/>
    <dgm:cxn modelId="{B641226B-F65E-4044-AF36-DB78B46E6036}" type="presOf" srcId="{395F12D9-24EF-4F73-9CBD-5C991F1F11BF}" destId="{F6907B31-FFC6-4095-A20B-B73FB8076F06}" srcOrd="0" destOrd="0" presId="urn:microsoft.com/office/officeart/2005/8/layout/vList2"/>
    <dgm:cxn modelId="{BC96AC84-D7C0-4985-ADE0-FFEEEFD4E492}" srcId="{395F12D9-24EF-4F73-9CBD-5C991F1F11BF}" destId="{0F3952CF-F986-4C97-BB64-327BF6CD89FC}" srcOrd="0" destOrd="0" parTransId="{02715A97-E0AC-4904-8FAA-ED1B76762C7F}" sibTransId="{AB6D442D-9459-4D63-A44F-8C20876C31AC}"/>
    <dgm:cxn modelId="{D6EB44CD-B463-433C-8EF1-C25E455BF092}" type="presParOf" srcId="{F6907B31-FFC6-4095-A20B-B73FB8076F06}" destId="{46A401E6-8D6A-45B2-ACC1-3DF1C971F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89324-1D08-47DD-9CC7-0E876D8A425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B3741-FD51-4BC8-8003-507E846CF01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/>
            <a:t>Постановление администрации муниципального образования «</a:t>
          </a:r>
          <a:r>
            <a:rPr lang="ru-RU" dirty="0" err="1" smtClean="0"/>
            <a:t>Калмаюрское</a:t>
          </a:r>
          <a:r>
            <a:rPr lang="ru-RU" dirty="0" smtClean="0"/>
            <a:t> сельское поселение» </a:t>
          </a:r>
          <a:r>
            <a:rPr lang="ru-RU" dirty="0" err="1" smtClean="0"/>
            <a:t>Чердаклинского</a:t>
          </a:r>
          <a:r>
            <a:rPr lang="ru-RU" dirty="0" smtClean="0"/>
            <a:t> района Ульяновской области от 21.04.2014 №30 «Об утверждении Порядка представления информации о бюджете муниципального образования «</a:t>
          </a:r>
          <a:r>
            <a:rPr lang="ru-RU" dirty="0" err="1" smtClean="0"/>
            <a:t>Калмаюрское</a:t>
          </a:r>
          <a:r>
            <a:rPr lang="ru-RU" dirty="0" smtClean="0"/>
            <a:t> сельское поселение» </a:t>
          </a:r>
          <a:r>
            <a:rPr lang="ru-RU" dirty="0" err="1" smtClean="0"/>
            <a:t>Чердаклинского</a:t>
          </a:r>
          <a:r>
            <a:rPr lang="ru-RU" dirty="0" smtClean="0"/>
            <a:t> района Ульяновской области на очередной финансовый и отчёта об исполнении бюджета муниципального образования «</a:t>
          </a:r>
          <a:r>
            <a:rPr lang="ru-RU" dirty="0" err="1" smtClean="0"/>
            <a:t>Калмаюрское</a:t>
          </a:r>
          <a:r>
            <a:rPr lang="ru-RU" dirty="0" smtClean="0"/>
            <a:t> сельское поселение» </a:t>
          </a:r>
          <a:r>
            <a:rPr lang="ru-RU" dirty="0" err="1" smtClean="0"/>
            <a:t>Чердаклинского</a:t>
          </a:r>
          <a:r>
            <a:rPr lang="ru-RU" dirty="0" smtClean="0"/>
            <a:t> района Ульяновской области за отчётный финансовый год в доступной для граждан форме»</a:t>
          </a:r>
          <a:endParaRPr lang="ru-RU" dirty="0"/>
        </a:p>
      </dgm:t>
    </dgm:pt>
    <dgm:pt modelId="{5272A18B-0844-4C1C-A378-9D24D6FB6CEA}" type="parTrans" cxnId="{2C749D0C-AB48-49F2-91A6-E854764A0210}">
      <dgm:prSet/>
      <dgm:spPr/>
      <dgm:t>
        <a:bodyPr/>
        <a:lstStyle/>
        <a:p>
          <a:endParaRPr lang="ru-RU"/>
        </a:p>
      </dgm:t>
    </dgm:pt>
    <dgm:pt modelId="{2540F41E-6751-4DE1-B709-5A1C43936D40}" type="sibTrans" cxnId="{2C749D0C-AB48-49F2-91A6-E854764A0210}">
      <dgm:prSet/>
      <dgm:spPr/>
      <dgm:t>
        <a:bodyPr/>
        <a:lstStyle/>
        <a:p>
          <a:endParaRPr lang="ru-RU"/>
        </a:p>
      </dgm:t>
    </dgm:pt>
    <dgm:pt modelId="{AC453D3A-DFA9-49C2-A87D-1DC55401ACAE}" type="pres">
      <dgm:prSet presAssocID="{39889324-1D08-47DD-9CC7-0E876D8A425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23D2A1-516F-4F9A-8CE8-53875C7C0B53}" type="pres">
      <dgm:prSet presAssocID="{9B2B3741-FD51-4BC8-8003-507E846CF016}" presName="horFlow" presStyleCnt="0"/>
      <dgm:spPr/>
    </dgm:pt>
    <dgm:pt modelId="{BC3CDFD5-3E6D-41BF-AED9-BD6AF2D111C7}" type="pres">
      <dgm:prSet presAssocID="{9B2B3741-FD51-4BC8-8003-507E846CF016}" presName="bigChev" presStyleLbl="node1" presStyleIdx="0" presStyleCnt="1" custScaleX="132987" custScaleY="112913"/>
      <dgm:spPr/>
      <dgm:t>
        <a:bodyPr/>
        <a:lstStyle/>
        <a:p>
          <a:endParaRPr lang="ru-RU"/>
        </a:p>
      </dgm:t>
    </dgm:pt>
  </dgm:ptLst>
  <dgm:cxnLst>
    <dgm:cxn modelId="{9DD54350-482E-4352-961A-9FF4FE569F29}" type="presOf" srcId="{9B2B3741-FD51-4BC8-8003-507E846CF016}" destId="{BC3CDFD5-3E6D-41BF-AED9-BD6AF2D111C7}" srcOrd="0" destOrd="0" presId="urn:microsoft.com/office/officeart/2005/8/layout/lProcess3"/>
    <dgm:cxn modelId="{2C749D0C-AB48-49F2-91A6-E854764A0210}" srcId="{39889324-1D08-47DD-9CC7-0E876D8A425C}" destId="{9B2B3741-FD51-4BC8-8003-507E846CF016}" srcOrd="0" destOrd="0" parTransId="{5272A18B-0844-4C1C-A378-9D24D6FB6CEA}" sibTransId="{2540F41E-6751-4DE1-B709-5A1C43936D40}"/>
    <dgm:cxn modelId="{18904354-CB99-4853-AF66-9D3BBB583DEA}" type="presOf" srcId="{39889324-1D08-47DD-9CC7-0E876D8A425C}" destId="{AC453D3A-DFA9-49C2-A87D-1DC55401ACAE}" srcOrd="0" destOrd="0" presId="urn:microsoft.com/office/officeart/2005/8/layout/lProcess3"/>
    <dgm:cxn modelId="{441689A3-71A7-442E-AE30-FBDE6DF22551}" type="presParOf" srcId="{AC453D3A-DFA9-49C2-A87D-1DC55401ACAE}" destId="{B823D2A1-516F-4F9A-8CE8-53875C7C0B53}" srcOrd="0" destOrd="0" presId="urn:microsoft.com/office/officeart/2005/8/layout/lProcess3"/>
    <dgm:cxn modelId="{98D70315-9C75-4357-AE18-78BE2ECDFB49}" type="presParOf" srcId="{B823D2A1-516F-4F9A-8CE8-53875C7C0B53}" destId="{BC3CDFD5-3E6D-41BF-AED9-BD6AF2D111C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7B7444-DA1F-4B8F-9658-D8621F4A74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A2019-21C2-4B06-BA65-EAF537E4866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ПОКАЗАТЕЛИ СОЦИАЛЬНО-ЭКОНОМИЧЕСКОГО РАЗВИТИЯ МУНИЦИПАЛЬНОГО ОБРАЗОВАНИЯ «КАЛМАЮРСКОЕ СЕЛЬСКОЕ ПОСЕЛЕНИЕ»</a:t>
          </a:r>
          <a:endParaRPr lang="ru-RU" dirty="0">
            <a:latin typeface="+mj-lt"/>
          </a:endParaRPr>
        </a:p>
      </dgm:t>
    </dgm:pt>
    <dgm:pt modelId="{BE9C9935-65D6-4A2A-9766-B778FB8051DA}" type="parTrans" cxnId="{BD0E70A8-795D-404F-B38A-90D7E6F3488E}">
      <dgm:prSet/>
      <dgm:spPr/>
      <dgm:t>
        <a:bodyPr/>
        <a:lstStyle/>
        <a:p>
          <a:endParaRPr lang="ru-RU"/>
        </a:p>
      </dgm:t>
    </dgm:pt>
    <dgm:pt modelId="{2EFE8BCA-AB03-4204-A7DF-71F3440E3F72}" type="sibTrans" cxnId="{BD0E70A8-795D-404F-B38A-90D7E6F3488E}">
      <dgm:prSet/>
      <dgm:spPr/>
      <dgm:t>
        <a:bodyPr/>
        <a:lstStyle/>
        <a:p>
          <a:endParaRPr lang="ru-RU"/>
        </a:p>
      </dgm:t>
    </dgm:pt>
    <dgm:pt modelId="{DEBD59F5-2C90-4AA3-941F-7FA7260D3756}" type="pres">
      <dgm:prSet presAssocID="{FF7B7444-DA1F-4B8F-9658-D8621F4A7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95180-0B84-4698-A473-73A5E9568EF0}" type="pres">
      <dgm:prSet presAssocID="{B29A2019-21C2-4B06-BA65-EAF537E486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E70A8-795D-404F-B38A-90D7E6F3488E}" srcId="{FF7B7444-DA1F-4B8F-9658-D8621F4A7474}" destId="{B29A2019-21C2-4B06-BA65-EAF537E4866F}" srcOrd="0" destOrd="0" parTransId="{BE9C9935-65D6-4A2A-9766-B778FB8051DA}" sibTransId="{2EFE8BCA-AB03-4204-A7DF-71F3440E3F72}"/>
    <dgm:cxn modelId="{9F19668D-B02F-432F-B3CE-17F0481731C0}" type="presOf" srcId="{FF7B7444-DA1F-4B8F-9658-D8621F4A7474}" destId="{DEBD59F5-2C90-4AA3-941F-7FA7260D3756}" srcOrd="0" destOrd="0" presId="urn:microsoft.com/office/officeart/2005/8/layout/vList2"/>
    <dgm:cxn modelId="{7CB85242-AF59-403A-A98B-E5593E215737}" type="presOf" srcId="{B29A2019-21C2-4B06-BA65-EAF537E4866F}" destId="{BBC95180-0B84-4698-A473-73A5E9568EF0}" srcOrd="0" destOrd="0" presId="urn:microsoft.com/office/officeart/2005/8/layout/vList2"/>
    <dgm:cxn modelId="{7E477189-EBCA-4C50-84FD-221EAA04DC64}" type="presParOf" srcId="{DEBD59F5-2C90-4AA3-941F-7FA7260D3756}" destId="{BBC95180-0B84-4698-A473-73A5E9568E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4322D-ED12-44DA-8ABD-E8FDE2924C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7341E2-D552-4F46-875A-D247445EE48F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ОБЩИЕ ХАРАКТЕРИСТКИ ДОХОДОВ И РАСХОДОВ МЕСТНОГО БЮДЖЕТА КАЛМАЮРСКОГО СЕЛЬСКОГО ПОСЕЛЕНИЯ</a:t>
          </a:r>
          <a:endParaRPr lang="ru-RU" dirty="0">
            <a:latin typeface="+mj-lt"/>
          </a:endParaRPr>
        </a:p>
      </dgm:t>
    </dgm:pt>
    <dgm:pt modelId="{6AB37D14-D71D-4FD1-97D3-97200CF26854}" type="parTrans" cxnId="{D64FA03B-EC3A-4915-B03E-CA866185EE68}">
      <dgm:prSet/>
      <dgm:spPr/>
      <dgm:t>
        <a:bodyPr/>
        <a:lstStyle/>
        <a:p>
          <a:endParaRPr lang="ru-RU"/>
        </a:p>
      </dgm:t>
    </dgm:pt>
    <dgm:pt modelId="{CCB5DB64-AB7C-44EB-827B-EF1BBFE14121}" type="sibTrans" cxnId="{D64FA03B-EC3A-4915-B03E-CA866185EE68}">
      <dgm:prSet/>
      <dgm:spPr/>
      <dgm:t>
        <a:bodyPr/>
        <a:lstStyle/>
        <a:p>
          <a:endParaRPr lang="ru-RU"/>
        </a:p>
      </dgm:t>
    </dgm:pt>
    <dgm:pt modelId="{D5B83DCA-F712-433E-8461-2AE057D1F23C}" type="pres">
      <dgm:prSet presAssocID="{E864322D-ED12-44DA-8ABD-E8FDE2924C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63EFB-4FA4-4DBF-ACD4-BD2450682D33}" type="pres">
      <dgm:prSet presAssocID="{AC7341E2-D552-4F46-875A-D247445EE4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FA03B-EC3A-4915-B03E-CA866185EE68}" srcId="{E864322D-ED12-44DA-8ABD-E8FDE2924C7C}" destId="{AC7341E2-D552-4F46-875A-D247445EE48F}" srcOrd="0" destOrd="0" parTransId="{6AB37D14-D71D-4FD1-97D3-97200CF26854}" sibTransId="{CCB5DB64-AB7C-44EB-827B-EF1BBFE14121}"/>
    <dgm:cxn modelId="{CCCE3113-54D3-4408-895D-D2482D59E368}" type="presOf" srcId="{AC7341E2-D552-4F46-875A-D247445EE48F}" destId="{2D163EFB-4FA4-4DBF-ACD4-BD2450682D33}" srcOrd="0" destOrd="0" presId="urn:microsoft.com/office/officeart/2005/8/layout/vList2"/>
    <dgm:cxn modelId="{ADBC9954-50BB-4B2C-9117-7B67D9584C6C}" type="presOf" srcId="{E864322D-ED12-44DA-8ABD-E8FDE2924C7C}" destId="{D5B83DCA-F712-433E-8461-2AE057D1F23C}" srcOrd="0" destOrd="0" presId="urn:microsoft.com/office/officeart/2005/8/layout/vList2"/>
    <dgm:cxn modelId="{96CC563A-68CF-4463-9A22-023EC72728AE}" type="presParOf" srcId="{D5B83DCA-F712-433E-8461-2AE057D1F23C}" destId="{2D163EFB-4FA4-4DBF-ACD4-BD2450682D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FE1AED-A242-40A9-A072-1EE8D7181D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22178-86D7-4B4B-A820-2C28E035C54A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ДОХОДЫ БЮДЖЕТА МУНИЦИПАЛЬНОГО ОБРАЗОВАНИЯ «КАЛМАЮРСКОЕ СЕЛЬСКОЕ ПОСЕЛЕНИЕ»</a:t>
          </a:r>
          <a:endParaRPr lang="ru-RU" dirty="0">
            <a:latin typeface="+mj-lt"/>
          </a:endParaRPr>
        </a:p>
      </dgm:t>
    </dgm:pt>
    <dgm:pt modelId="{CE0516E4-C336-4D8F-BF6F-470A17958354}" type="parTrans" cxnId="{480E1071-CA43-4012-B1DD-DEA002AE5F84}">
      <dgm:prSet/>
      <dgm:spPr/>
      <dgm:t>
        <a:bodyPr/>
        <a:lstStyle/>
        <a:p>
          <a:endParaRPr lang="ru-RU"/>
        </a:p>
      </dgm:t>
    </dgm:pt>
    <dgm:pt modelId="{5EF05219-76D5-49E2-88E4-5EA54109EB8E}" type="sibTrans" cxnId="{480E1071-CA43-4012-B1DD-DEA002AE5F84}">
      <dgm:prSet/>
      <dgm:spPr/>
      <dgm:t>
        <a:bodyPr/>
        <a:lstStyle/>
        <a:p>
          <a:endParaRPr lang="ru-RU"/>
        </a:p>
      </dgm:t>
    </dgm:pt>
    <dgm:pt modelId="{1D2A84B0-F166-4612-BD02-6703B7FB72A2}" type="pres">
      <dgm:prSet presAssocID="{20FE1AED-A242-40A9-A072-1EE8D7181D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320BCC-C1A1-4A59-8B18-8A840CF52032}" type="pres">
      <dgm:prSet presAssocID="{5A322178-86D7-4B4B-A820-2C28E035C5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165F2-A5A1-4F42-9DFA-5B5DF78E35F1}" type="presOf" srcId="{20FE1AED-A242-40A9-A072-1EE8D7181D4E}" destId="{1D2A84B0-F166-4612-BD02-6703B7FB72A2}" srcOrd="0" destOrd="0" presId="urn:microsoft.com/office/officeart/2005/8/layout/vList2"/>
    <dgm:cxn modelId="{5EAE1CE0-4F40-41E2-9488-A8082366EEF2}" type="presOf" srcId="{5A322178-86D7-4B4B-A820-2C28E035C54A}" destId="{33320BCC-C1A1-4A59-8B18-8A840CF52032}" srcOrd="0" destOrd="0" presId="urn:microsoft.com/office/officeart/2005/8/layout/vList2"/>
    <dgm:cxn modelId="{480E1071-CA43-4012-B1DD-DEA002AE5F84}" srcId="{20FE1AED-A242-40A9-A072-1EE8D7181D4E}" destId="{5A322178-86D7-4B4B-A820-2C28E035C54A}" srcOrd="0" destOrd="0" parTransId="{CE0516E4-C336-4D8F-BF6F-470A17958354}" sibTransId="{5EF05219-76D5-49E2-88E4-5EA54109EB8E}"/>
    <dgm:cxn modelId="{60802F39-76C5-4267-9C35-2CDB5B5EF6FF}" type="presParOf" srcId="{1D2A84B0-F166-4612-BD02-6703B7FB72A2}" destId="{33320BCC-C1A1-4A59-8B18-8A840CF52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144552-A911-418B-A23A-055C1A02D2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A9AC3-5BF8-4E03-9FED-8ACB88B4ED84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ru-RU" dirty="0" smtClean="0">
              <a:latin typeface="+mj-lt"/>
            </a:rPr>
            <a:t>РАСХОДЫ БЮДЖЕТА МУНИЦИПАЛЬНОГО ОБРАЗОВАНИЯ «КАЛМАЮРСКОЕ СЕЛЬСКОЕ ПОСЕЛЕНИЕ» </a:t>
          </a:r>
          <a:endParaRPr lang="ru-RU" dirty="0">
            <a:latin typeface="+mj-lt"/>
          </a:endParaRPr>
        </a:p>
      </dgm:t>
    </dgm:pt>
    <dgm:pt modelId="{D1B03C88-81C0-4699-80C5-6879B7BEC60C}" type="parTrans" cxnId="{2137EDA5-CDA3-45AC-97D5-E17F37ACBA49}">
      <dgm:prSet/>
      <dgm:spPr/>
      <dgm:t>
        <a:bodyPr/>
        <a:lstStyle/>
        <a:p>
          <a:endParaRPr lang="ru-RU"/>
        </a:p>
      </dgm:t>
    </dgm:pt>
    <dgm:pt modelId="{A69FAB8B-F5C3-447D-B885-220B5E884ABA}" type="sibTrans" cxnId="{2137EDA5-CDA3-45AC-97D5-E17F37ACBA49}">
      <dgm:prSet/>
      <dgm:spPr/>
      <dgm:t>
        <a:bodyPr/>
        <a:lstStyle/>
        <a:p>
          <a:endParaRPr lang="ru-RU"/>
        </a:p>
      </dgm:t>
    </dgm:pt>
    <dgm:pt modelId="{3F234F61-1481-42E1-8AB4-0B290AFA2DEC}" type="pres">
      <dgm:prSet presAssocID="{72144552-A911-418B-A23A-055C1A02D2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0714F-7407-461F-8AAC-DC1AF6CF327B}" type="pres">
      <dgm:prSet presAssocID="{E59A9AC3-5BF8-4E03-9FED-8ACB88B4ED84}" presName="parentText" presStyleLbl="node1" presStyleIdx="0" presStyleCnt="1" custLinFactNeighborX="0" custLinFactNeighborY="2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7A273-F35B-4D4A-8E11-075194FBFBE5}" type="presOf" srcId="{72144552-A911-418B-A23A-055C1A02D2C9}" destId="{3F234F61-1481-42E1-8AB4-0B290AFA2DEC}" srcOrd="0" destOrd="0" presId="urn:microsoft.com/office/officeart/2005/8/layout/vList2"/>
    <dgm:cxn modelId="{2137EDA5-CDA3-45AC-97D5-E17F37ACBA49}" srcId="{72144552-A911-418B-A23A-055C1A02D2C9}" destId="{E59A9AC3-5BF8-4E03-9FED-8ACB88B4ED84}" srcOrd="0" destOrd="0" parTransId="{D1B03C88-81C0-4699-80C5-6879B7BEC60C}" sibTransId="{A69FAB8B-F5C3-447D-B885-220B5E884ABA}"/>
    <dgm:cxn modelId="{8E103035-60BB-4562-82D9-779D379EDAA8}" type="presOf" srcId="{E59A9AC3-5BF8-4E03-9FED-8ACB88B4ED84}" destId="{9520714F-7407-461F-8AAC-DC1AF6CF327B}" srcOrd="0" destOrd="0" presId="urn:microsoft.com/office/officeart/2005/8/layout/vList2"/>
    <dgm:cxn modelId="{5CFDFBDE-6A50-4504-9C27-161C143C920F}" type="presParOf" srcId="{3F234F61-1481-42E1-8AB4-0B290AFA2DEC}" destId="{9520714F-7407-461F-8AAC-DC1AF6CF32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DC91D4-45FE-49B7-8593-AA2E44EFEF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5E007-2F22-42B7-9654-AE30819BD9D8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ru-RU" sz="2800" b="1" dirty="0" smtClean="0">
              <a:latin typeface="+mj-lt"/>
            </a:rPr>
            <a:t>АДМИНИСТРАЦИЯ МУНИЦИПАЛЬНОГО ОБРАЗОВАНИЯ «КАЛМАЮРСКОЕ </a:t>
          </a:r>
          <a:r>
            <a:rPr lang="ru-RU" sz="2800" b="1" smtClean="0">
              <a:latin typeface="+mj-lt"/>
            </a:rPr>
            <a:t>СЕЛЬСКОЕ ПОСЕЛЕНИЕ» </a:t>
          </a:r>
          <a:r>
            <a:rPr lang="ru-RU" sz="2800" b="1" dirty="0" smtClean="0">
              <a:latin typeface="+mj-lt"/>
            </a:rPr>
            <a:t>ЧЕРДАКЛИНСКОГО РАЙОНА УЛЬЯНОВСКОЙ ОБЛАСТИ</a:t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Советская ул., д.40, с.Татарский </a:t>
          </a:r>
          <a:r>
            <a:rPr lang="ru-RU" sz="2800" b="1" dirty="0" err="1" smtClean="0">
              <a:latin typeface="+mj-lt"/>
            </a:rPr>
            <a:t>Калмаюр</a:t>
          </a:r>
          <a:r>
            <a:rPr lang="ru-RU" sz="2800" b="1" dirty="0" smtClean="0">
              <a:latin typeface="+mj-lt"/>
            </a:rPr>
            <a:t>, </a:t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>Ульяновская обл., </a:t>
          </a:r>
          <a:r>
            <a:rPr lang="ru-RU" sz="2800" b="1" dirty="0" smtClean="0">
              <a:latin typeface="BatangChe" pitchFamily="49" charset="-127"/>
              <a:ea typeface="BatangChe" pitchFamily="49" charset="-127"/>
            </a:rPr>
            <a:t>433421</a:t>
          </a: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0" dirty="0" smtClean="0">
              <a:latin typeface="Constantia" pitchFamily="18" charset="0"/>
            </a:rPr>
            <a:t>тел/факс 8(231)42-1-39, 8(231)42-0-10</a:t>
          </a: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ru-RU" sz="2800" b="1" dirty="0" smtClean="0">
              <a:latin typeface="+mj-lt"/>
            </a:rPr>
            <a:t/>
          </a:r>
          <a:br>
            <a:rPr lang="ru-RU" sz="2800" b="1" dirty="0" smtClean="0">
              <a:latin typeface="+mj-lt"/>
            </a:rPr>
          </a:br>
          <a:r>
            <a:rPr lang="en-US" sz="2800" b="1" dirty="0" smtClean="0">
              <a:latin typeface="+mj-lt"/>
            </a:rPr>
            <a:t>E-mail</a:t>
          </a:r>
          <a:r>
            <a:rPr lang="ru-RU" sz="2800" b="1" dirty="0" smtClean="0">
              <a:latin typeface="+mj-lt"/>
            </a:rPr>
            <a:t>: </a:t>
          </a:r>
          <a:r>
            <a:rPr lang="en-US" sz="2800" b="1" dirty="0" smtClean="0">
              <a:latin typeface="+mj-lt"/>
            </a:rPr>
            <a:t>kalmayr42@mail.ru</a:t>
          </a:r>
          <a:endParaRPr lang="ru-RU" sz="2800" dirty="0">
            <a:latin typeface="+mj-lt"/>
          </a:endParaRPr>
        </a:p>
      </dgm:t>
    </dgm:pt>
    <dgm:pt modelId="{3AA0FA6B-31CE-4128-A9FC-8DD861BE618E}" type="parTrans" cxnId="{7650BDE7-1877-44DF-A63C-A1DF9AD8C76A}">
      <dgm:prSet/>
      <dgm:spPr/>
      <dgm:t>
        <a:bodyPr/>
        <a:lstStyle/>
        <a:p>
          <a:endParaRPr lang="ru-RU"/>
        </a:p>
      </dgm:t>
    </dgm:pt>
    <dgm:pt modelId="{295A1A2A-B2E6-484C-A3E0-F7A79E0ADD5A}" type="sibTrans" cxnId="{7650BDE7-1877-44DF-A63C-A1DF9AD8C76A}">
      <dgm:prSet/>
      <dgm:spPr/>
      <dgm:t>
        <a:bodyPr/>
        <a:lstStyle/>
        <a:p>
          <a:endParaRPr lang="ru-RU"/>
        </a:p>
      </dgm:t>
    </dgm:pt>
    <dgm:pt modelId="{A58A0F34-646E-4BD2-8260-F90C2C90B3C0}" type="pres">
      <dgm:prSet presAssocID="{CBDC91D4-45FE-49B7-8593-AA2E44EFEF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C5831-99BF-4190-A197-022B23680597}" type="pres">
      <dgm:prSet presAssocID="{9E25E007-2F22-42B7-9654-AE30819BD9D8}" presName="parentText" presStyleLbl="node1" presStyleIdx="0" presStyleCnt="1" custAng="0" custScaleX="100000" custScaleY="660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0BDE7-1877-44DF-A63C-A1DF9AD8C76A}" srcId="{CBDC91D4-45FE-49B7-8593-AA2E44EFEF48}" destId="{9E25E007-2F22-42B7-9654-AE30819BD9D8}" srcOrd="0" destOrd="0" parTransId="{3AA0FA6B-31CE-4128-A9FC-8DD861BE618E}" sibTransId="{295A1A2A-B2E6-484C-A3E0-F7A79E0ADD5A}"/>
    <dgm:cxn modelId="{4EF1DBF9-DD1E-4EFA-B93B-9E2F99AED5F4}" type="presOf" srcId="{CBDC91D4-45FE-49B7-8593-AA2E44EFEF48}" destId="{A58A0F34-646E-4BD2-8260-F90C2C90B3C0}" srcOrd="0" destOrd="0" presId="urn:microsoft.com/office/officeart/2005/8/layout/vList2"/>
    <dgm:cxn modelId="{80F8AB29-4E28-40D5-8724-4874DA174305}" type="presOf" srcId="{9E25E007-2F22-42B7-9654-AE30819BD9D8}" destId="{77FC5831-99BF-4190-A197-022B23680597}" srcOrd="0" destOrd="0" presId="urn:microsoft.com/office/officeart/2005/8/layout/vList2"/>
    <dgm:cxn modelId="{97E73E9D-5246-4E52-B40B-A79D103890B4}" type="presParOf" srcId="{A58A0F34-646E-4BD2-8260-F90C2C90B3C0}" destId="{77FC5831-99BF-4190-A197-022B23680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CDFD5-3E6D-41BF-AED9-BD6AF2D111C7}">
      <dsp:nvSpPr>
        <dsp:cNvPr id="0" name=""/>
        <dsp:cNvSpPr/>
      </dsp:nvSpPr>
      <dsp:spPr>
        <a:xfrm>
          <a:off x="0" y="5"/>
          <a:ext cx="7632848" cy="2592276"/>
        </a:xfrm>
        <a:prstGeom prst="chevron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Постановление администрации муниципального образования «</a:t>
          </a:r>
          <a:r>
            <a:rPr lang="ru-RU" sz="1500" kern="1200" dirty="0" err="1" smtClean="0"/>
            <a:t>Калмаюрское</a:t>
          </a:r>
          <a:r>
            <a:rPr lang="ru-RU" sz="1500" kern="1200" dirty="0" smtClean="0"/>
            <a:t> сельское поселение» </a:t>
          </a:r>
          <a:r>
            <a:rPr lang="ru-RU" sz="1500" kern="1200" dirty="0" err="1" smtClean="0"/>
            <a:t>Чердаклинского</a:t>
          </a:r>
          <a:r>
            <a:rPr lang="ru-RU" sz="1500" kern="1200" dirty="0" smtClean="0"/>
            <a:t> района Ульяновской области от 21.04.2014 №30 «Об утверждении Порядка представления информации о бюджете муниципального образования «</a:t>
          </a:r>
          <a:r>
            <a:rPr lang="ru-RU" sz="1500" kern="1200" dirty="0" err="1" smtClean="0"/>
            <a:t>Калмаюрское</a:t>
          </a:r>
          <a:r>
            <a:rPr lang="ru-RU" sz="1500" kern="1200" dirty="0" smtClean="0"/>
            <a:t> сельское поселение» </a:t>
          </a:r>
          <a:r>
            <a:rPr lang="ru-RU" sz="1500" kern="1200" dirty="0" err="1" smtClean="0"/>
            <a:t>Чердаклинского</a:t>
          </a:r>
          <a:r>
            <a:rPr lang="ru-RU" sz="1500" kern="1200" dirty="0" smtClean="0"/>
            <a:t> района Ульяновской области на очередной финансовый и отчёта об исполнении бюджета муниципального образования «</a:t>
          </a:r>
          <a:r>
            <a:rPr lang="ru-RU" sz="1500" kern="1200" dirty="0" err="1" smtClean="0"/>
            <a:t>Калмаюрское</a:t>
          </a:r>
          <a:r>
            <a:rPr lang="ru-RU" sz="1500" kern="1200" dirty="0" smtClean="0"/>
            <a:t> сельское поселение» </a:t>
          </a:r>
          <a:r>
            <a:rPr lang="ru-RU" sz="1500" kern="1200" dirty="0" err="1" smtClean="0"/>
            <a:t>Чердаклинского</a:t>
          </a:r>
          <a:r>
            <a:rPr lang="ru-RU" sz="1500" kern="1200" dirty="0" smtClean="0"/>
            <a:t> района Ульяновской области за отчётный финансовый год в доступной для граждан форме»</a:t>
          </a:r>
          <a:endParaRPr lang="ru-RU" sz="1500" kern="1200" dirty="0"/>
        </a:p>
      </dsp:txBody>
      <dsp:txXfrm>
        <a:off x="1296138" y="5"/>
        <a:ext cx="5040572" cy="2592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A9D991-1933-4392-B4B0-E311BC958C66}" type="datetimeFigureOut">
              <a:rPr lang="ru-RU" smtClean="0"/>
              <a:pPr/>
              <a:t>14.11.2016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193BE0-19D2-4B40-B251-1F75F25EA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Georgia" pitchFamily="18" charset="0"/>
              </a:rPr>
              <a:t>Бюджет муниципального образования «</a:t>
            </a:r>
            <a:r>
              <a:rPr lang="ru-RU" sz="3800" b="1" dirty="0" err="1" smtClean="0">
                <a:solidFill>
                  <a:schemeClr val="tx1"/>
                </a:solidFill>
                <a:latin typeface="Georgia" pitchFamily="18" charset="0"/>
              </a:rPr>
              <a:t>Калмаюрское</a:t>
            </a:r>
            <a:r>
              <a:rPr lang="ru-RU" sz="3800" b="1" dirty="0" smtClean="0">
                <a:solidFill>
                  <a:schemeClr val="tx1"/>
                </a:solidFill>
                <a:latin typeface="Georgia" pitchFamily="18" charset="0"/>
              </a:rPr>
              <a:t> сельское поселение» Чердаклинского района Ульяновской области на 2017 год </a:t>
            </a: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600" b="1" dirty="0">
                <a:latin typeface="Georgia" pitchFamily="18" charset="0"/>
              </a:rPr>
              <a:t/>
            </a:r>
            <a:br>
              <a:rPr lang="ru-RU" sz="3600" b="1" dirty="0"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БЮДЖЕТ ДЛЯ ГРАЖДАН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Georgia" pitchFamily="18" charset="0"/>
              </a:rPr>
              <a:t/>
            </a:r>
            <a:br>
              <a:rPr lang="ru-RU" sz="3600" b="1" dirty="0" smtClean="0">
                <a:latin typeface="Georgia" pitchFamily="18" charset="0"/>
              </a:rPr>
            </a:br>
            <a:r>
              <a:rPr lang="ru-RU" sz="2700" b="1" dirty="0" smtClean="0">
                <a:latin typeface="Georgia" pitchFamily="18" charset="0"/>
              </a:rPr>
              <a:t>с.Татарский </a:t>
            </a:r>
            <a:r>
              <a:rPr lang="ru-RU" sz="2700" b="1" dirty="0" err="1" smtClean="0">
                <a:latin typeface="Georgia" pitchFamily="18" charset="0"/>
              </a:rPr>
              <a:t>Калмаюр</a:t>
            </a:r>
            <a:r>
              <a:rPr lang="ru-RU" sz="2700" b="1" dirty="0" smtClean="0">
                <a:latin typeface="Georgia" pitchFamily="18" charset="0"/>
              </a:rPr>
              <a:t> 2016 год</a:t>
            </a: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8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8318755"/>
              </p:ext>
            </p:extLst>
          </p:nvPr>
        </p:nvGraphicFramePr>
        <p:xfrm>
          <a:off x="755576" y="548680"/>
          <a:ext cx="763284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6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7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0204886"/>
              </p:ext>
            </p:extLst>
          </p:nvPr>
        </p:nvGraphicFramePr>
        <p:xfrm>
          <a:off x="755576" y="620688"/>
          <a:ext cx="76328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42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3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45061367"/>
              </p:ext>
            </p:extLst>
          </p:nvPr>
        </p:nvGraphicFramePr>
        <p:xfrm>
          <a:off x="683568" y="548680"/>
          <a:ext cx="7776864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30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2416979"/>
              </p:ext>
            </p:extLst>
          </p:nvPr>
        </p:nvGraphicFramePr>
        <p:xfrm>
          <a:off x="683568" y="548680"/>
          <a:ext cx="7776864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32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6299544"/>
              </p:ext>
            </p:extLst>
          </p:nvPr>
        </p:nvGraphicFramePr>
        <p:xfrm>
          <a:off x="755576" y="548680"/>
          <a:ext cx="77048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4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5830402"/>
              </p:ext>
            </p:extLst>
          </p:nvPr>
        </p:nvGraphicFramePr>
        <p:xfrm>
          <a:off x="755576" y="548680"/>
          <a:ext cx="770485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41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53453444"/>
              </p:ext>
            </p:extLst>
          </p:nvPr>
        </p:nvGraphicFramePr>
        <p:xfrm>
          <a:off x="683568" y="548680"/>
          <a:ext cx="777686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75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4146962"/>
              </p:ext>
            </p:extLst>
          </p:nvPr>
        </p:nvGraphicFramePr>
        <p:xfrm>
          <a:off x="683568" y="548680"/>
          <a:ext cx="777686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9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704856" cy="1152128"/>
          </a:xfrm>
        </p:spPr>
        <p:txBody>
          <a:bodyPr>
            <a:noAutofit/>
          </a:bodyPr>
          <a:lstStyle/>
          <a:p>
            <a:r>
              <a:rPr lang="ru-RU" sz="1600" b="1" dirty="0"/>
              <a:t>ДОЛЯ ПРОТЯЖЁННОСТИ АВТОМОБИЛЬНЫХ ДОРОГ ОБЩЕГО ПОЛЬЗОВАНИЯ, НЕ ОТВЕЧАЮЩИХ НОРМАТИВНЫМ ТРЕБОВАНИЯМ В ОБЩЕЙ ПРОТЯЖЁННОСТИ АВТОМОБИЛЬНЫХ ДОРОГ ОБЩЕГО ПОЛЬЗОВАНИЯ МУНИЦИПАЛЬНОГО ЗНАЧЕНИЯ, %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14300920"/>
              </p:ext>
            </p:extLst>
          </p:nvPr>
        </p:nvGraphicFramePr>
        <p:xfrm>
          <a:off x="755576" y="1628800"/>
          <a:ext cx="7704856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58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837408"/>
              </p:ext>
            </p:extLst>
          </p:nvPr>
        </p:nvGraphicFramePr>
        <p:xfrm>
          <a:off x="755576" y="548680"/>
          <a:ext cx="763284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1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187519"/>
              </p:ext>
            </p:extLst>
          </p:nvPr>
        </p:nvGraphicFramePr>
        <p:xfrm>
          <a:off x="683568" y="274638"/>
          <a:ext cx="7776864" cy="639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59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 anchor="t">
            <a:normAutofit/>
          </a:bodyPr>
          <a:lstStyle/>
          <a:p>
            <a:r>
              <a:rPr lang="ru-RU" sz="2000" b="1" dirty="0" smtClean="0"/>
              <a:t>ПАРАМЕТРЫ МЕСТНОГО БЮДЖЕТА КАЛМАЮРСКОГО СЕЛЬСКОГО ПОСЕЛЕНИЯ НА  </a:t>
            </a:r>
            <a:r>
              <a:rPr lang="ru-RU" sz="2000" b="1" dirty="0" smtClean="0">
                <a:latin typeface="+mn-lt"/>
                <a:ea typeface="Batang" pitchFamily="18" charset="-127"/>
              </a:rPr>
              <a:t>2017</a:t>
            </a:r>
            <a:r>
              <a:rPr lang="ru-RU" sz="2000" b="1" dirty="0" smtClean="0"/>
              <a:t> ГОД, тыс.рублей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25098"/>
              </p:ext>
            </p:extLst>
          </p:nvPr>
        </p:nvGraphicFramePr>
        <p:xfrm>
          <a:off x="755576" y="1643050"/>
          <a:ext cx="7459761" cy="4467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587"/>
                <a:gridCol w="2486587"/>
                <a:gridCol w="2486587"/>
              </a:tblGrid>
              <a:tr h="11169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2016 год (первонач.план)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2017 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1116915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4015,35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4274,29</a:t>
                      </a:r>
                      <a:endParaRPr lang="ru-RU" dirty="0"/>
                    </a:p>
                  </a:txBody>
                  <a:tcPr anchor="ctr"/>
                </a:tc>
              </a:tr>
              <a:tr h="1116915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4015,35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4274,29</a:t>
                      </a:r>
                      <a:endParaRPr lang="ru-RU" dirty="0"/>
                    </a:p>
                  </a:txBody>
                  <a:tcPr anchor="ctr"/>
                </a:tc>
              </a:tr>
              <a:tr h="1116915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7" cy="10081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ОБЪЁМ ДОХОДОВ И РАСХОДОВ МЕСТНОГО БЮДЖЕТА КАЛМАЮРСКОГО СЕЛЬСКОГО ПОСЕЛЕНИЯ В РАСЧЁТЕ НА </a:t>
            </a:r>
            <a:r>
              <a:rPr lang="ru-RU" sz="1800" b="1" dirty="0" smtClean="0">
                <a:latin typeface="+mn-lt"/>
                <a:ea typeface="Batang" pitchFamily="18" charset="-127"/>
              </a:rPr>
              <a:t>1</a:t>
            </a:r>
            <a:r>
              <a:rPr lang="ru-RU" sz="1800" b="1" dirty="0" smtClean="0"/>
              <a:t> ЖИТЕЛЯ, тыс.рублей 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1987403"/>
              </p:ext>
            </p:extLst>
          </p:nvPr>
        </p:nvGraphicFramePr>
        <p:xfrm>
          <a:off x="755576" y="1700808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10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488831" cy="1296144"/>
          </a:xfrm>
        </p:spPr>
        <p:txBody>
          <a:bodyPr anchor="ctr">
            <a:normAutofit/>
          </a:bodyPr>
          <a:lstStyle/>
          <a:p>
            <a:r>
              <a:rPr lang="ru-RU" sz="2400" b="1" dirty="0" smtClean="0"/>
              <a:t>ОСНОВНЫЕ ПРИОРИТЕТЫ БЮДЖЕТНОЙ ПОЛИТИКИ НА </a:t>
            </a:r>
            <a:r>
              <a:rPr lang="ru-RU" sz="2400" b="1" dirty="0" smtClean="0">
                <a:latin typeface="+mn-lt"/>
                <a:ea typeface="BatangChe" pitchFamily="49" charset="-127"/>
              </a:rPr>
              <a:t>2017-2019</a:t>
            </a:r>
            <a:r>
              <a:rPr lang="ru-RU" sz="2400" b="1" dirty="0" smtClean="0"/>
              <a:t> ГОДЫ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632848" cy="4608512"/>
          </a:xfrm>
        </p:spPr>
        <p:txBody>
          <a:bodyPr anchor="ctr">
            <a:no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Обеспечение долгосрочной сбалансированности бюджета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Повышение качества муниципальных программ и расширение их использования в бюджетном планировании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Повышение эффективности оказания муниципальных услуг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Дальнейшая реализация проекта «Открытый бюджет»</a:t>
            </a:r>
            <a:endParaRPr lang="ru-RU" sz="2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0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ПРОГНОЗ ОСНОВНЫХ ХАРАКТЕРИСТИК МЕСТНОГО БЮДЖЕТА КАЛМАЮРСКОГО СЕЛЬСКОГО ПОСЕЛЕНИЯ НА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2000" b="1" dirty="0" smtClean="0"/>
              <a:t> ГОД, тыс.рублей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14243"/>
              </p:ext>
            </p:extLst>
          </p:nvPr>
        </p:nvGraphicFramePr>
        <p:xfrm>
          <a:off x="1000100" y="2214555"/>
          <a:ext cx="7143800" cy="38576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1900"/>
                <a:gridCol w="3571900"/>
              </a:tblGrid>
              <a:tr h="5868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Наименование показателя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2017 год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923216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2153,20</a:t>
                      </a:r>
                      <a:endParaRPr lang="ru-RU" b="1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6887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2121,09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6887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4274,29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688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ea typeface="BatangChe" pitchFamily="49" charset="-127"/>
                          <a:cs typeface="Arial" pitchFamily="34" charset="0"/>
                        </a:rPr>
                        <a:t>4274,29</a:t>
                      </a:r>
                      <a:endParaRPr lang="ru-RU" dirty="0">
                        <a:latin typeface="Arial" pitchFamily="34" charset="0"/>
                        <a:ea typeface="BatangChe" pitchFamily="49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6887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8413118"/>
              </p:ext>
            </p:extLst>
          </p:nvPr>
        </p:nvGraphicFramePr>
        <p:xfrm>
          <a:off x="755577" y="548680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7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93610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СТРУКТУРА НАЛОГОВЫХ И НЕНАЛОГОВЫХ ДОХОДОВ МЕСТНОГО БЮДЖЕТА, </a:t>
            </a:r>
            <a:r>
              <a:rPr lang="ru-RU" sz="2400" b="1" dirty="0" err="1" smtClean="0"/>
              <a:t>тыс.рублей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58234"/>
              </p:ext>
            </p:extLst>
          </p:nvPr>
        </p:nvGraphicFramePr>
        <p:xfrm>
          <a:off x="1500166" y="1428739"/>
          <a:ext cx="6572296" cy="4926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1536"/>
                <a:gridCol w="1923819"/>
                <a:gridCol w="1816941"/>
              </a:tblGrid>
              <a:tr h="104307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Показатель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2016 год (первонач. </a:t>
                      </a:r>
                      <a:r>
                        <a:rPr lang="ru-RU" sz="1600" b="1" dirty="0" err="1" smtClean="0">
                          <a:latin typeface="+mj-lt"/>
                        </a:rPr>
                        <a:t>утвержд</a:t>
                      </a:r>
                      <a:r>
                        <a:rPr lang="ru-RU" sz="1600" b="1" dirty="0" smtClean="0">
                          <a:latin typeface="+mj-lt"/>
                        </a:rPr>
                        <a:t>. бюджет)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2017 год (прогноз)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</a:tr>
              <a:tr h="8046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Всего налоговые и неналоговые доходы, в том числе: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2015,20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2153,20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7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Земельный налог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1464,20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1500,00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78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Удельный вес налога, %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72,7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69,7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4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Налог на доходы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физических лиц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340,00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391,00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налога, %</a:t>
                      </a:r>
                    </a:p>
                    <a:p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16,87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18,1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6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Налог на имущество физических лиц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190,00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250,0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6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Удельный вес налога,</a:t>
                      </a:r>
                      <a:r>
                        <a:rPr lang="ru-RU" sz="1600" baseline="0" dirty="0" smtClean="0">
                          <a:latin typeface="+mj-lt"/>
                        </a:rPr>
                        <a:t> %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9,43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BatangChe" pitchFamily="49" charset="-127"/>
                          <a:cs typeface="Times New Roman"/>
                        </a:rPr>
                        <a:t>11,6</a:t>
                      </a:r>
                      <a:endParaRPr lang="ru-RU" sz="1600" dirty="0">
                        <a:effectLst/>
                        <a:latin typeface="+mn-lt"/>
                        <a:ea typeface="BatangChe" pitchFamily="49" charset="-127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10081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ДИНАМИКА НАЛОГОВЫХ И НЕНАЛОГОВЫХ ДОХОДОВ МЕСТНОГО БЮДЖЕТА КАЛМАЮРСКОГО СЕЛЬСКОГО ПОСЕЛЕНИЯ, тыс.рублей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00057658"/>
              </p:ext>
            </p:extLst>
          </p:nvPr>
        </p:nvGraphicFramePr>
        <p:xfrm>
          <a:off x="1142976" y="1714488"/>
          <a:ext cx="707236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2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138012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СТРУКТУРА ДОХОДОВ МЕСТНОГО БЮДЖЕТА КАЛМАЮРСКОГО  СЕЛЬСКОГО ПОСЕЛЕНИЯ НА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2016</a:t>
            </a:r>
            <a:r>
              <a:rPr lang="ru-RU" sz="2000" b="1" dirty="0" smtClean="0"/>
              <a:t> И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2000" b="1" dirty="0" smtClean="0"/>
              <a:t> ГОДЫ, %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1556792"/>
            <a:ext cx="3200400" cy="416735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План на 2016 год</a:t>
            </a:r>
            <a:endParaRPr lang="ru-RU" sz="1800" b="1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556792"/>
            <a:ext cx="3200400" cy="416773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Прогноз на 2017 год</a:t>
            </a:r>
            <a:endParaRPr lang="ru-RU" sz="1800" b="1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5513129"/>
              </p:ext>
            </p:extLst>
          </p:nvPr>
        </p:nvGraphicFramePr>
        <p:xfrm>
          <a:off x="4500562" y="1857364"/>
          <a:ext cx="3786214" cy="445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6357025"/>
              </p:ext>
            </p:extLst>
          </p:nvPr>
        </p:nvGraphicFramePr>
        <p:xfrm>
          <a:off x="719078" y="1928802"/>
          <a:ext cx="3567170" cy="436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4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48680"/>
            <a:ext cx="7704856" cy="5760640"/>
          </a:xfrm>
        </p:spPr>
        <p:txBody>
          <a:bodyPr anchor="t">
            <a:normAutofit fontScale="90000"/>
          </a:bodyPr>
          <a:lstStyle/>
          <a:p>
            <a:pPr marL="171450" indent="-171450"/>
            <a:r>
              <a:rPr lang="ru-RU" sz="2000" b="1" dirty="0">
                <a:cs typeface="Times New Roman" pitchFamily="18" charset="0"/>
              </a:rPr>
              <a:t>Работа администрации муниципального образования «</a:t>
            </a:r>
            <a:r>
              <a:rPr lang="ru-RU" sz="2000" b="1" dirty="0" err="1">
                <a:cs typeface="Times New Roman" pitchFamily="18" charset="0"/>
              </a:rPr>
              <a:t>Чердаклинский</a:t>
            </a:r>
            <a:r>
              <a:rPr lang="ru-RU" sz="2000" b="1" dirty="0">
                <a:cs typeface="Times New Roman" pitchFamily="18" charset="0"/>
              </a:rPr>
              <a:t> район</a:t>
            </a:r>
            <a:r>
              <a:rPr lang="ru-RU" sz="2000" b="1" dirty="0" smtClean="0">
                <a:cs typeface="Times New Roman" pitchFamily="18" charset="0"/>
              </a:rPr>
              <a:t>», </a:t>
            </a:r>
            <a:r>
              <a:rPr lang="ru-RU" sz="2000" b="1" dirty="0">
                <a:cs typeface="Times New Roman" pitchFamily="18" charset="0"/>
              </a:rPr>
              <a:t>направленная на пополнение доходной базы бюджета муниципального образования </a:t>
            </a:r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err="1" smtClean="0">
                <a:cs typeface="Times New Roman" pitchFamily="18" charset="0"/>
              </a:rPr>
              <a:t>Калмаюрское</a:t>
            </a:r>
            <a:r>
              <a:rPr lang="ru-RU" sz="2000" b="1" dirty="0" smtClean="0">
                <a:cs typeface="Times New Roman" pitchFamily="18" charset="0"/>
              </a:rPr>
              <a:t> сельское поселение» </a:t>
            </a:r>
            <a:r>
              <a:rPr lang="ru-RU" sz="2000" b="1" dirty="0" err="1" smtClean="0">
                <a:cs typeface="Times New Roman" pitchFamily="18" charset="0"/>
              </a:rPr>
              <a:t>Чердаклинского</a:t>
            </a:r>
            <a:r>
              <a:rPr lang="ru-RU" sz="2000" b="1" dirty="0" smtClean="0">
                <a:cs typeface="Times New Roman" pitchFamily="18" charset="0"/>
              </a:rPr>
              <a:t> района Ульяновской области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Проведение заседаний межведомственной комиссии по увеличению налоговых поступлений в  бюджет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поселения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(в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том числе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участием представителей федеральных структур)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Организация 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Проведение информационно-разъяснительной работы в средствах массовой информации о законодательстве по налогам, о необходимости своевременной уплаты налогов и сборов, поступающих в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бюджет поселения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Взаимодействие с налоговым органом по предоставлению сведений о недоимщиках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Обеспечение выполнения бюджетных назначений в разрезе курируемых доходных источников</a:t>
            </a:r>
            <a:b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18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Проведение рейдов по инвентаризации </a:t>
            </a:r>
            <a:r>
              <a:rPr lang="ru-RU" sz="1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территории поселения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76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1"/>
            <a:ext cx="7632848" cy="1080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ФИНАНСОВАЯ ПОМОЩЬ БЮДЖЕТУ КАЛМАЮРСКОГО СЕЛЬСКОГО ПОСЕЛЕНИЯ ИЗ ОБЛАСТНОГО и РАЙОННОГО БЮДЖЕТОВ НА </a:t>
            </a:r>
            <a:r>
              <a:rPr lang="ru-RU" sz="20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smtClean="0"/>
              <a:t>ГОД, тыс.рублей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533698"/>
              </p:ext>
            </p:extLst>
          </p:nvPr>
        </p:nvGraphicFramePr>
        <p:xfrm>
          <a:off x="755576" y="1714487"/>
          <a:ext cx="7245448" cy="48577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4047"/>
                <a:gridCol w="2195590"/>
                <a:gridCol w="2085811"/>
              </a:tblGrid>
              <a:tr h="998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2016 год (первонач. план)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2017год (прогноз)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</a:tr>
              <a:tr h="135204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Финансовая помощь из областного бюджета всего, </a:t>
                      </a:r>
                    </a:p>
                    <a:p>
                      <a:r>
                        <a:rPr lang="ru-RU" dirty="0" smtClean="0">
                          <a:latin typeface="+mj-lt"/>
                        </a:rPr>
                        <a:t>в том числе: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2000,15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2121,09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7773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Дотации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1629,17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1754,14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86508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Субвенции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150,98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141,22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86508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Иные межбюджетные трансферты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220,00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ea typeface="BatangChe" pitchFamily="49" charset="-127"/>
                        </a:rPr>
                        <a:t>224,00</a:t>
                      </a:r>
                      <a:endParaRPr lang="ru-RU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7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Бюджет</a:t>
            </a:r>
            <a:r>
              <a:rPr lang="ru-RU" sz="2400" dirty="0" smtClean="0"/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Доходы бюджета </a:t>
            </a:r>
            <a:r>
              <a:rPr lang="ru-RU" sz="2400" dirty="0" smtClean="0"/>
              <a:t>– денежные средства, поступающие от населения, организаций, учреждений в бюджет в виде налогов, неналоговых поступлений (пошлины, штрафы и т.п.), безвозмездных поступлений.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Расходы бюджета </a:t>
            </a:r>
            <a:r>
              <a:rPr lang="ru-RU" sz="2400" dirty="0" smtClean="0"/>
              <a:t>– выплачиваемые из бюджета денежные средства.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Дефицит бюджета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– превышение расходов бюджета над его доходами.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257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4614687"/>
              </p:ext>
            </p:extLst>
          </p:nvPr>
        </p:nvGraphicFramePr>
        <p:xfrm>
          <a:off x="755577" y="548680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7" cy="72007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ДИНАМИКА РАСХОДОВ МЕСТНОГО БЮДЖЕТА КАЛМАЮРСКОГО СЕЛЬСКОГО ПОСЕЛЕНИЯ НА </a:t>
            </a:r>
            <a:r>
              <a:rPr lang="ru-RU" sz="1600" b="1" dirty="0" smtClean="0">
                <a:latin typeface="+mn-lt"/>
                <a:ea typeface="BatangChe" pitchFamily="49" charset="-127"/>
              </a:rPr>
              <a:t>2016-2017</a:t>
            </a:r>
            <a:r>
              <a:rPr lang="ru-RU" sz="1600" b="1" dirty="0" smtClean="0"/>
              <a:t> ГОДЫ, тыс.рублей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14584"/>
              </p:ext>
            </p:extLst>
          </p:nvPr>
        </p:nvGraphicFramePr>
        <p:xfrm>
          <a:off x="-1" y="1245945"/>
          <a:ext cx="8358214" cy="5727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9672"/>
                <a:gridCol w="1344130"/>
                <a:gridCol w="1092105"/>
                <a:gridCol w="1192044"/>
                <a:gridCol w="1076174"/>
                <a:gridCol w="924089"/>
              </a:tblGrid>
              <a:tr h="722642"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 год (первонач. план)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2016год (</a:t>
                      </a:r>
                      <a:r>
                        <a:rPr lang="ru-RU" sz="1400" dirty="0" err="1" smtClean="0">
                          <a:latin typeface="+mj-lt"/>
                        </a:rPr>
                        <a:t>уд.вес</a:t>
                      </a:r>
                      <a:r>
                        <a:rPr lang="ru-RU" sz="1400" dirty="0" smtClean="0">
                          <a:latin typeface="+mj-lt"/>
                        </a:rPr>
                        <a:t>), 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2017 год (проект)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2017 год (</a:t>
                      </a:r>
                      <a:r>
                        <a:rPr lang="ru-RU" sz="1400" dirty="0" err="1" smtClean="0">
                          <a:latin typeface="+mj-lt"/>
                        </a:rPr>
                        <a:t>уд.вес</a:t>
                      </a:r>
                      <a:r>
                        <a:rPr lang="ru-RU" sz="1400" dirty="0" smtClean="0">
                          <a:latin typeface="+mj-lt"/>
                        </a:rPr>
                        <a:t>), 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2017/ 2016, 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5039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 Всего,</a:t>
                      </a:r>
                      <a:r>
                        <a:rPr lang="ru-RU" sz="1600" b="1" baseline="0" dirty="0" smtClean="0">
                          <a:latin typeface="+mj-lt"/>
                        </a:rPr>
                        <a:t> в том числе: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4015,35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100,00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4274,23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100,00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n-lt"/>
                          <a:ea typeface="BatangChe" pitchFamily="49" charset="-127"/>
                        </a:rPr>
                        <a:t>106,4</a:t>
                      </a:r>
                      <a:endParaRPr lang="ru-RU" sz="15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5605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Общегосударственные вопросы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2114,01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52,65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2013,53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47,1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95,2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10162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Национальная оборона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150,12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3,74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141,22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3,3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94,1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1032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Национальная безопасность и правоохранительная  деятельность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8,50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0,21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8,50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0,2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7523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Жилищно-коммунальное хозяйство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443,40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11,04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435,4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98,2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3791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Культура, кинематография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1275,32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31,76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1651,64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38,6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129,5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7523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Социальная политика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24,00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0,60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24,00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0,56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ea typeface="BatangChe" pitchFamily="49" charset="-127"/>
                        </a:rPr>
                        <a:t>100,0</a:t>
                      </a:r>
                      <a:endParaRPr lang="ru-RU" sz="1500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СТРУКТУРА РАСХОДОВ МЕСТНОГО БЮДЖЕТА КАЛМАЮРСКОГО СЕЛЬСКОГО ПОСЕЛЕНИЯ В </a:t>
            </a:r>
            <a:r>
              <a:rPr lang="ru-RU" sz="18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1800" b="1" dirty="0" smtClean="0"/>
              <a:t> ГОДУ, %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8756618"/>
              </p:ext>
            </p:extLst>
          </p:nvPr>
        </p:nvGraphicFramePr>
        <p:xfrm>
          <a:off x="683568" y="1268760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 </a:t>
            </a:r>
            <a:r>
              <a:rPr lang="ru-RU" sz="2700" dirty="0"/>
              <a:t>Потребность средств на выплату заработной платы с начислениями работникам </a:t>
            </a:r>
            <a:r>
              <a:rPr lang="ru-RU" sz="2700" dirty="0" smtClean="0"/>
              <a:t>учреждений муниципального образования «</a:t>
            </a:r>
            <a:r>
              <a:rPr lang="ru-RU" sz="2700" dirty="0" err="1" smtClean="0"/>
              <a:t>Калмаюрское</a:t>
            </a:r>
            <a:r>
              <a:rPr lang="ru-RU" sz="2700" dirty="0" smtClean="0"/>
              <a:t> сельское поселение» на 2017 год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составляет </a:t>
            </a:r>
            <a:r>
              <a:rPr lang="ru-RU" sz="2700" dirty="0" smtClean="0"/>
              <a:t>1708,36</a:t>
            </a:r>
            <a:r>
              <a:rPr lang="ru-RU" sz="2700" b="1" dirty="0" smtClean="0"/>
              <a:t> </a:t>
            </a:r>
            <a:r>
              <a:rPr lang="ru-RU" sz="2700" dirty="0" smtClean="0"/>
              <a:t>тыс.рублей, в бюджете предусмотрено 1472,64 тыс.рублей, что составляет 86,2% от потребности, на </a:t>
            </a:r>
            <a:r>
              <a:rPr lang="ru-RU" sz="2700" dirty="0"/>
              <a:t>оплату коммунальных </a:t>
            </a:r>
            <a:r>
              <a:rPr lang="ru-RU" sz="2700" dirty="0" smtClean="0"/>
              <a:t>потребность составляет 340,60 тыс.рублей., в бюджете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предусмотрен0 в полном объеме.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420674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3" cy="57606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СТРУКТУРА РАСХОДОВ МЕСТНОГО БЮДЖЕТА КАЛМАЮРСКОГО СЕЛЬСКОГО ПОСЕЛЕНИЯ ПО ВИДАМ РАСХОДОВ НА</a:t>
            </a:r>
            <a:r>
              <a:rPr lang="en-US" sz="1800" b="1" dirty="0" smtClean="0"/>
              <a:t> 201</a:t>
            </a:r>
            <a:r>
              <a:rPr lang="ru-RU" sz="1800" b="1" dirty="0" smtClean="0"/>
              <a:t>7</a:t>
            </a:r>
            <a:r>
              <a:rPr lang="en-US" sz="1800" b="1" dirty="0" smtClean="0"/>
              <a:t> </a:t>
            </a:r>
            <a:r>
              <a:rPr lang="ru-RU" sz="1800" b="1" dirty="0" smtClean="0"/>
              <a:t>ГОД, %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16067901"/>
              </p:ext>
            </p:extLst>
          </p:nvPr>
        </p:nvGraphicFramePr>
        <p:xfrm>
          <a:off x="755576" y="1412776"/>
          <a:ext cx="76328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3559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571480"/>
            <a:ext cx="7715304" cy="5715040"/>
          </a:xfrm>
        </p:spPr>
        <p:txBody>
          <a:bodyPr anchor="t">
            <a:normAutofit/>
          </a:bodyPr>
          <a:lstStyle/>
          <a:p>
            <a:r>
              <a:rPr lang="ru-RU" sz="1800" b="1" dirty="0" smtClean="0"/>
              <a:t>ДОЛЯ МУНИЦИПАЛЬНЫХ ПРОГРАММ КАЛМАЮРСКОГО СЕЛЬСКОГО ПОСЕЛЕНИЯ В ОБЩЕМ ОБЪЁМЕ РАСХОДОВ МЕСТНОГО БЮДЖЕТА В </a:t>
            </a:r>
            <a:r>
              <a:rPr lang="ru-RU" sz="18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1800" b="1" dirty="0" smtClean="0"/>
              <a:t> ГОДУ, тыс.рублей</a:t>
            </a:r>
            <a:endParaRPr lang="ru-RU" sz="1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2047380"/>
              </p:ext>
            </p:extLst>
          </p:nvPr>
        </p:nvGraphicFramePr>
        <p:xfrm>
          <a:off x="683568" y="1484784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3" cy="5715040"/>
          </a:xfrm>
        </p:spPr>
        <p:txBody>
          <a:bodyPr anchor="t">
            <a:normAutofit/>
          </a:bodyPr>
          <a:lstStyle/>
          <a:p>
            <a:r>
              <a:rPr lang="ru-RU" sz="1600" b="1" dirty="0" smtClean="0"/>
              <a:t>РАСХОДЫ МЕСТНОГО БЮДЖЕТА КАЛМАЮРСКОГО СЕЛЬСКОГО ПОСЕЛЕНИЯ, ВЫДЕЛЕННЫЕ НА РЕАЛИЗАЦИЮ МУНИЦИПАЛЬНЫХ ПРОГРАММ В </a:t>
            </a:r>
            <a:r>
              <a:rPr lang="ru-RU" sz="1600" b="1" dirty="0" smtClean="0">
                <a:latin typeface="+mn-lt"/>
                <a:ea typeface="BatangChe" pitchFamily="49" charset="-127"/>
              </a:rPr>
              <a:t>2017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 smtClean="0"/>
              <a:t>ГОДУ, тыс.рублей</a:t>
            </a:r>
            <a:endParaRPr lang="ru-RU" sz="1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15908"/>
              </p:ext>
            </p:extLst>
          </p:nvPr>
        </p:nvGraphicFramePr>
        <p:xfrm>
          <a:off x="785786" y="1422979"/>
          <a:ext cx="7429553" cy="4913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42381"/>
                <a:gridCol w="887172"/>
              </a:tblGrid>
              <a:tr h="5677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Наименование программы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2017 год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7171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Программа</a:t>
                      </a:r>
                      <a:r>
                        <a:rPr lang="ru-RU" sz="1400" b="1" baseline="0" dirty="0" smtClean="0">
                          <a:latin typeface="+mj-lt"/>
                        </a:rPr>
                        <a:t> информатизации муниципального образования «</a:t>
                      </a:r>
                      <a:r>
                        <a:rPr lang="ru-RU" sz="1400" b="1" baseline="0" dirty="0" err="1" smtClean="0">
                          <a:latin typeface="+mj-lt"/>
                        </a:rPr>
                        <a:t>Калмаюрское</a:t>
                      </a:r>
                      <a:r>
                        <a:rPr lang="ru-RU" sz="1400" b="1" baseline="0" dirty="0" smtClean="0">
                          <a:latin typeface="+mj-lt"/>
                        </a:rPr>
                        <a:t> сельское поселение» </a:t>
                      </a:r>
                      <a:r>
                        <a:rPr lang="ru-RU" sz="1400" b="1" baseline="0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400" b="1" baseline="0" dirty="0" smtClean="0">
                          <a:latin typeface="+mj-lt"/>
                        </a:rPr>
                        <a:t> района Ульяновской области на 2016-2018 гг.»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71,0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92632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«Комплексные меры противодействия злоупотреблению наркотиками  и их незаконному обороту на территории муниципального образования «</a:t>
                      </a:r>
                      <a:r>
                        <a:rPr lang="ru-RU" sz="1400" b="1" dirty="0" err="1" smtClean="0">
                          <a:latin typeface="+mj-lt"/>
                        </a:rPr>
                        <a:t>Калмаюрское</a:t>
                      </a:r>
                      <a:r>
                        <a:rPr lang="ru-RU" sz="1400" b="1" baseline="0" dirty="0" smtClean="0">
                          <a:latin typeface="+mj-lt"/>
                        </a:rPr>
                        <a:t> сельское</a:t>
                      </a:r>
                      <a:r>
                        <a:rPr lang="ru-RU" sz="1400" b="1" dirty="0" smtClean="0">
                          <a:latin typeface="+mj-lt"/>
                        </a:rPr>
                        <a:t> поселение» Чердаклинского района Ульяновской области на 2014-2017 годы»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1,00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9073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«Энергосбережение и повышение энергетической</a:t>
                      </a:r>
                      <a:r>
                        <a:rPr lang="ru-RU" sz="1400" b="1" baseline="0" dirty="0" smtClean="0">
                          <a:latin typeface="+mj-lt"/>
                        </a:rPr>
                        <a:t> эффективности</a:t>
                      </a:r>
                      <a:r>
                        <a:rPr lang="ru-RU" sz="1400" b="1" dirty="0" smtClean="0">
                          <a:latin typeface="+mj-lt"/>
                        </a:rPr>
                        <a:t> на территории муниципального образования «</a:t>
                      </a:r>
                      <a:r>
                        <a:rPr lang="ru-RU" sz="1400" b="1" dirty="0" err="1" smtClean="0">
                          <a:latin typeface="+mj-lt"/>
                        </a:rPr>
                        <a:t>Калмаюрское</a:t>
                      </a:r>
                      <a:r>
                        <a:rPr lang="ru-RU" sz="1400" b="1" dirty="0" smtClean="0">
                          <a:latin typeface="+mj-lt"/>
                        </a:rPr>
                        <a:t> сельское</a:t>
                      </a:r>
                      <a:r>
                        <a:rPr lang="ru-RU" sz="1400" b="1" baseline="0" dirty="0" smtClean="0">
                          <a:latin typeface="+mj-lt"/>
                        </a:rPr>
                        <a:t> </a:t>
                      </a:r>
                      <a:r>
                        <a:rPr lang="ru-RU" sz="1400" b="1" dirty="0" smtClean="0">
                          <a:latin typeface="+mj-lt"/>
                        </a:rPr>
                        <a:t>поселение» </a:t>
                      </a:r>
                      <a:r>
                        <a:rPr lang="ru-RU" sz="1400" b="1" dirty="0" err="1" smtClean="0">
                          <a:latin typeface="+mj-lt"/>
                        </a:rPr>
                        <a:t>Чердаклинского</a:t>
                      </a:r>
                      <a:r>
                        <a:rPr lang="ru-RU" sz="1400" b="1" dirty="0" smtClean="0">
                          <a:latin typeface="+mj-lt"/>
                        </a:rPr>
                        <a:t> района Ульяновской области на 2014-2016</a:t>
                      </a:r>
                      <a:r>
                        <a:rPr lang="ru-RU" sz="1400" b="1" baseline="0" dirty="0" smtClean="0">
                          <a:latin typeface="+mj-lt"/>
                        </a:rPr>
                        <a:t> </a:t>
                      </a:r>
                      <a:r>
                        <a:rPr lang="ru-RU" sz="1400" b="1" dirty="0" smtClean="0">
                          <a:latin typeface="+mj-lt"/>
                        </a:rPr>
                        <a:t>годы»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8,00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80588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Программа «Благоустройство территорий муниципального образования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Калмаюрское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сельское поселение» Чердаклинского района Ульяновской области на 2015-2020гг.»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113,0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  <a:tr h="90733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Программа «Пятилетка благоустройства муниципального образования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Калмаюрское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сельское поселение» Чердаклинского района Ульяновской области на 2015-2020гг.»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ea typeface="BatangChe" pitchFamily="49" charset="-127"/>
                        </a:rPr>
                        <a:t>90,4</a:t>
                      </a:r>
                      <a:endParaRPr lang="ru-RU" sz="1400" b="1" dirty="0">
                        <a:latin typeface="+mn-lt"/>
                        <a:ea typeface="BatangChe" pitchFamily="49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5491226"/>
              </p:ext>
            </p:extLst>
          </p:nvPr>
        </p:nvGraphicFramePr>
        <p:xfrm>
          <a:off x="683568" y="548680"/>
          <a:ext cx="77768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15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04855" cy="576064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«</a:t>
            </a:r>
            <a:r>
              <a:rPr lang="ru-RU" sz="3100" b="1" dirty="0">
                <a:solidFill>
                  <a:srgbClr val="C00000"/>
                </a:solidFill>
              </a:rPr>
              <a:t>Бюджет для граждан» </a:t>
            </a:r>
            <a:r>
              <a:rPr lang="ru-RU" sz="3100" b="1" dirty="0" smtClean="0"/>
              <a:t>-  </a:t>
            </a:r>
            <a:br>
              <a:rPr lang="ru-RU" sz="3100" b="1" dirty="0" smtClean="0"/>
            </a:br>
            <a:r>
              <a:rPr lang="ru-RU" sz="3200" dirty="0" smtClean="0"/>
              <a:t>упрощённая </a:t>
            </a:r>
            <a:r>
              <a:rPr lang="ru-RU" sz="3200" dirty="0"/>
              <a:t>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</a:t>
            </a:r>
            <a:br>
              <a:rPr lang="ru-RU" sz="32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20716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3526606"/>
              </p:ext>
            </p:extLst>
          </p:nvPr>
        </p:nvGraphicFramePr>
        <p:xfrm>
          <a:off x="683568" y="548680"/>
          <a:ext cx="777686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12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48680"/>
            <a:ext cx="7632848" cy="5760640"/>
          </a:xfrm>
        </p:spPr>
        <p:txBody>
          <a:bodyPr>
            <a:normAutofit/>
          </a:bodyPr>
          <a:lstStyle/>
          <a:p>
            <a:r>
              <a:rPr lang="ru-RU" sz="3600" dirty="0"/>
              <a:t>Жители </a:t>
            </a:r>
            <a:r>
              <a:rPr lang="ru-RU" sz="3600" dirty="0" smtClean="0"/>
              <a:t>Калмаюрского сельского поселения </a:t>
            </a:r>
            <a:r>
              <a:rPr lang="ru-RU" sz="3600" dirty="0"/>
              <a:t>принимают участие в обсуждении проекта бюджета муниципального образования </a:t>
            </a:r>
            <a:r>
              <a:rPr lang="ru-RU" sz="3600" dirty="0" smtClean="0"/>
              <a:t>«Калмаюрское сельское поселение» Чердаклинского района Ульяновской </a:t>
            </a:r>
            <a:r>
              <a:rPr lang="ru-RU" sz="3600" dirty="0"/>
              <a:t>области на </a:t>
            </a:r>
            <a:r>
              <a:rPr lang="ru-RU" sz="3600" dirty="0" smtClean="0"/>
              <a:t>2017 </a:t>
            </a:r>
            <a:r>
              <a:rPr lang="ru-RU" sz="3600" dirty="0"/>
              <a:t>год </a:t>
            </a:r>
            <a:r>
              <a:rPr lang="ru-RU" sz="3600" dirty="0" smtClean="0"/>
              <a:t>в </a:t>
            </a:r>
            <a:r>
              <a:rPr lang="ru-RU" sz="3600" dirty="0"/>
              <a:t>ходе публичных слушаний по проекту Решения о местном бюджете</a:t>
            </a:r>
          </a:p>
        </p:txBody>
      </p:sp>
    </p:spTree>
    <p:extLst>
      <p:ext uri="{BB962C8B-B14F-4D97-AF65-F5344CB8AC3E}">
        <p14:creationId xmlns:p14="http://schemas.microsoft.com/office/powerpoint/2010/main" val="1397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6864" cy="2808312"/>
          </a:xfrm>
        </p:spPr>
        <p:txBody>
          <a:bodyPr anchor="ctr">
            <a:normAutofit fontScale="90000"/>
          </a:bodyPr>
          <a:lstStyle/>
          <a:p>
            <a:r>
              <a:rPr lang="ru-RU" sz="2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200" dirty="0" smtClean="0"/>
              <a:t>Публичные </a:t>
            </a:r>
            <a:r>
              <a:rPr lang="ru-RU" sz="2200" dirty="0"/>
              <a:t>слушания проводятся посредством размещения проекта Решения о местном бюджете муниципального образования </a:t>
            </a:r>
            <a:r>
              <a:rPr lang="ru-RU" sz="2200" dirty="0" smtClean="0"/>
              <a:t>«</a:t>
            </a:r>
            <a:r>
              <a:rPr lang="ru-RU" sz="2200" dirty="0" err="1" smtClean="0"/>
              <a:t>Калмаюрское</a:t>
            </a:r>
            <a:r>
              <a:rPr lang="ru-RU" sz="2200" dirty="0" smtClean="0"/>
              <a:t> сельское поселение» </a:t>
            </a:r>
            <a:r>
              <a:rPr lang="ru-RU" sz="2200" dirty="0" err="1" smtClean="0"/>
              <a:t>Чердаклинского</a:t>
            </a:r>
            <a:r>
              <a:rPr lang="ru-RU" sz="2200" dirty="0" smtClean="0"/>
              <a:t> района </a:t>
            </a:r>
            <a:r>
              <a:rPr lang="ru-RU" sz="2200" dirty="0"/>
              <a:t>Ульяновской области на официальном сайте Администрации муниципального образования </a:t>
            </a:r>
            <a:r>
              <a:rPr lang="ru-RU" sz="2200" dirty="0" smtClean="0"/>
              <a:t>«</a:t>
            </a:r>
            <a:r>
              <a:rPr lang="ru-RU" sz="2200" dirty="0" err="1" smtClean="0"/>
              <a:t>Калмаюрское</a:t>
            </a:r>
            <a:r>
              <a:rPr lang="ru-RU" sz="2200" dirty="0" smtClean="0"/>
              <a:t> сельское поселение» </a:t>
            </a:r>
            <a:r>
              <a:rPr lang="ru-RU" sz="2200" dirty="0" err="1" smtClean="0"/>
              <a:t>Чердаклинского</a:t>
            </a:r>
            <a:r>
              <a:rPr lang="ru-RU" sz="2200" dirty="0" smtClean="0"/>
              <a:t> района Ульяновской </a:t>
            </a:r>
            <a:r>
              <a:rPr lang="ru-RU" sz="2200" dirty="0"/>
              <a:t>области в сети «</a:t>
            </a:r>
            <a:r>
              <a:rPr lang="ru-RU" sz="2200" dirty="0" smtClean="0"/>
              <a:t>Интернет», в районной газете «Приволжская правда» и рассмотрения поступивших предложений                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34633093"/>
              </p:ext>
            </p:extLst>
          </p:nvPr>
        </p:nvGraphicFramePr>
        <p:xfrm>
          <a:off x="755575" y="3429000"/>
          <a:ext cx="763284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5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5" cy="576064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Проект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Калмаюрское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 сельское поселение» Чердаклинского района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Ульяновской области на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2017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размещён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на официальном сайте администрации муниципального образования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Калмаюрское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 сельское поселение» Чердаклинского района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Ульяновской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области.  </a:t>
            </a:r>
            <a:br>
              <a:rPr lang="ru-RU" sz="27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700" dirty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http</a:t>
            </a:r>
            <a:r>
              <a:rPr lang="en-US" sz="1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://</a:t>
            </a:r>
            <a:r>
              <a:rPr lang="ru-RU" sz="16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калмаюр.рф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700" dirty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Прием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предложений и замечаний, осуществляется в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администрации муниципального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образования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Калмаюрское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 сельское поселение» Чердаклинского района Ульяновской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области, расположенном по адресу: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с.Татарский </a:t>
            </a:r>
            <a:r>
              <a:rPr lang="ru-RU" sz="2700" dirty="0" err="1" smtClean="0">
                <a:latin typeface="Georgia" pitchFamily="18" charset="0"/>
                <a:cs typeface="Times New Roman" pitchFamily="18" charset="0"/>
              </a:rPr>
              <a:t>Калмаюр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, ул.Советская, 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дом №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40, ежедневно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с понедельника по пятницу, с 8 часов до 12 часов и с 13 часов до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17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часов в период с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03.11.2016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по </a:t>
            </a:r>
            <a:r>
              <a:rPr lang="ru-RU" sz="2700" dirty="0" smtClean="0">
                <a:latin typeface="Georgia" pitchFamily="18" charset="0"/>
                <a:cs typeface="Times New Roman" pitchFamily="18" charset="0"/>
              </a:rPr>
              <a:t>24.11.2016 </a:t>
            </a:r>
            <a:r>
              <a:rPr lang="ru-RU" sz="2700" dirty="0">
                <a:latin typeface="Georgia" pitchFamily="18" charset="0"/>
                <a:cs typeface="Times New Roman" pitchFamily="18" charset="0"/>
              </a:rPr>
              <a:t>включительно.</a:t>
            </a:r>
            <a:br>
              <a:rPr lang="ru-RU" sz="2700" dirty="0">
                <a:latin typeface="Georgia" pitchFamily="18" charset="0"/>
                <a:cs typeface="Times New Roman" pitchFamily="18" charset="0"/>
              </a:rPr>
            </a:br>
            <a:endParaRPr lang="ru-RU" sz="2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7490979"/>
              </p:ext>
            </p:extLst>
          </p:nvPr>
        </p:nvGraphicFramePr>
        <p:xfrm>
          <a:off x="755577" y="548680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0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2035</TotalTime>
  <Words>869</Words>
  <Application>Microsoft Office PowerPoint</Application>
  <PresentationFormat>Экран (4:3)</PresentationFormat>
  <Paragraphs>166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Batang</vt:lpstr>
      <vt:lpstr>BatangChe</vt:lpstr>
      <vt:lpstr>Arial</vt:lpstr>
      <vt:lpstr>Brush Script MT</vt:lpstr>
      <vt:lpstr>Calibri</vt:lpstr>
      <vt:lpstr>Constantia</vt:lpstr>
      <vt:lpstr>Franklin Gothic Book</vt:lpstr>
      <vt:lpstr>Georgia</vt:lpstr>
      <vt:lpstr>Rage Italic</vt:lpstr>
      <vt:lpstr>Times New Roman</vt:lpstr>
      <vt:lpstr>Wingdings</vt:lpstr>
      <vt:lpstr>Кнопка</vt:lpstr>
      <vt:lpstr>  Бюджет муниципального образования «Калмаюрское сельское поселение» Чердаклинского района Ульяновской области на 2017 год   БЮДЖЕТ ДЛЯ ГРАЖДАН  с.Татарский Калмаюр 2016 год </vt:lpstr>
      <vt:lpstr>Презентация PowerPoint</vt:lpstr>
      <vt:lpstr>   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  Доходы бюджета – денежные средства, поступающие от населения, организаций, учреждений в бюджет в виде налогов, неналоговых поступлений (пошлины, штрафы и т.п.), безвозмездных поступлений. Кредиты, доходы от выпуска ценных бумаг, полученные государством (органами местного самоуправления), не включаются в состав доходов.    Расходы бюджета – выплачиваемые из бюджета денежные средства.    Дефицит бюджета – превышение расходов бюджета над его доходами.</vt:lpstr>
      <vt:lpstr>«Бюджет для граждан» -   упрощённая версия бюджетного документа, которая использует неформальный язык и доступные форматы, чтобы облегчить гражданам понимание бюджета, объяснить им планы и действия муниципальной власти, показать формы возможного взаимодействия по вопросам расходования общественных финансов  </vt:lpstr>
      <vt:lpstr>Презентация PowerPoint</vt:lpstr>
      <vt:lpstr>Жители Калмаюрского сельского поселения принимают участие в обсуждении проекта бюджета муниципального образования «Калмаюрское сельское поселение» Чердаклинского района Ульяновской области на 2017 год в ходе публичных слушаний по проекту Решения о местном бюджете</vt:lpstr>
      <vt:lpstr>  Публичные слушания проводятся посредством размещения проекта Решения о местном бюджете муниципального образования «Калмаюрское сельское поселение» Чердаклинского района Ульяновской области на официальном сайте Администрации муниципального образования «Калмаюрское сельское поселение» Чердаклинского района Ульяновской области в сети «Интернет», в районной газете «Приволжская правда» и рассмотрения поступивших предложений                 </vt:lpstr>
      <vt:lpstr> Проект бюджета муниципального образования «Калмаюрское сельское поселение» Чердаклинского района Ульяновской области на 2017 год размещён на официальном сайте администрации муниципального образования «Калмаюрское сельское поселение» Чердаклинского района Ульяновской области.     http://калмаюр.рф  Прием предложений и замечаний, осуществляется в администрации муниципального образования «Калмаюрское сельское поселение» Чердаклинского района Ульяновской области, расположенном по адресу: с.Татарский Калмаюр, ул.Советская,  дом № 40, ежедневно с понедельника по пятницу, с 8 часов до 12 часов и с 13 часов до 17 часов в период с 03.11.2016 по 24.11.2016 включительно.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ПРОТЯЖЁННОСТИ АВТОМОБИЛЬНЫХ ДОРОГ ОБЩЕГО ПОЛЬЗОВАНИЯ, НЕ ОТВЕЧАЮЩИХ НОРМАТИВНЫМ ТРЕБОВАНИЯМ В ОБЩЕЙ ПРОТЯЖЁННОСТИ АВТОМОБИЛЬНЫХ ДОРОГ ОБЩЕГО ПОЛЬЗОВАНИЯ МУНИЦИПАЛЬНОГО ЗНАЧЕНИЯ, %</vt:lpstr>
      <vt:lpstr>Презентация PowerPoint</vt:lpstr>
      <vt:lpstr>ПАРАМЕТРЫ МЕСТНОГО БЮДЖЕТА КАЛМАЮРСКОГО СЕЛЬСКОГО ПОСЕЛЕНИЯ НА  2017 ГОД, тыс.рублей  </vt:lpstr>
      <vt:lpstr>ОБЪЁМ ДОХОДОВ И РАСХОДОВ МЕСТНОГО БЮДЖЕТА КАЛМАЮРСКОГО СЕЛЬСКОГО ПОСЕЛЕНИЯ В РАСЧЁТЕ НА 1 ЖИТЕЛЯ, тыс.рублей </vt:lpstr>
      <vt:lpstr>ОСНОВНЫЕ ПРИОРИТЕТЫ БЮДЖЕТНОЙ ПОЛИТИКИ НА 2017-2019 ГОДЫ</vt:lpstr>
      <vt:lpstr>ПРОГНОЗ ОСНОВНЫХ ХАРАКТЕРИСТИК МЕСТНОГО БЮДЖЕТА КАЛМАЮРСКОГО СЕЛЬСКОГО ПОСЕЛЕНИЯ НА 2017 ГОД, тыс.рублей</vt:lpstr>
      <vt:lpstr>Презентация PowerPoint</vt:lpstr>
      <vt:lpstr>СТРУКТУРА НАЛОГОВЫХ И НЕНАЛОГОВЫХ ДОХОДОВ МЕСТНОГО БЮДЖЕТА, тыс.рублей</vt:lpstr>
      <vt:lpstr>ДИНАМИКА НАЛОГОВЫХ И НЕНАЛОГОВЫХ ДОХОДОВ МЕСТНОГО БЮДЖЕТА КАЛМАЮРСКОГО СЕЛЬСКОГО ПОСЕЛЕНИЯ, тыс.рублей</vt:lpstr>
      <vt:lpstr>СТРУКТУРА ДОХОДОВ МЕСТНОГО БЮДЖЕТА КАЛМАЮРСКОГО  СЕЛЬСКОГО ПОСЕЛЕНИЯ НА 2016 И 2017 ГОДЫ, % </vt:lpstr>
      <vt:lpstr>Работа администрации муниципального образования «Чердаклинский район», направленная на пополнение доходной базы бюджета муниципального образования «Калмаюрское сельское поселение» Чердаклинского района Ульяновской области  *  Проведение заседаний межведомственной комиссии по увеличению налоговых поступлений в  бюджет  поселения (в том числе с участием представителей федеральных структур) *  Организация контроля за своевременностью уплаты НДФЛ предприятиями всех форм собственности, принятие эффективных мер по устранению негативных явлений на основании списков, представленных налоговыми органами *  Проведение информационно-разъяснительной работы в средствах массовой информации о законодательстве по налогам, о необходимости своевременной уплаты налогов и сборов, поступающих в бюджет поселения  * Взаимодействие с налоговым органом по предоставлению сведений о недоимщиках * Обеспечение выполнения бюджетных назначений в разрезе курируемых доходных источников *  Проведение рейдов по инвентаризации территории поселения</vt:lpstr>
      <vt:lpstr>ФИНАНСОВАЯ ПОМОЩЬ БЮДЖЕТУ КАЛМАЮРСКОГО СЕЛЬСКОГО ПОСЕЛЕНИЯ ИЗ ОБЛАСТНОГО и РАЙОННОГО БЮДЖЕТОВ НА 2017 ГОД, тыс.рублей</vt:lpstr>
      <vt:lpstr>Презентация PowerPoint</vt:lpstr>
      <vt:lpstr>ДИНАМИКА РАСХОДОВ МЕСТНОГО БЮДЖЕТА КАЛМАЮРСКОГО СЕЛЬСКОГО ПОСЕЛЕНИЯ НА 2016-2017 ГОДЫ, тыс.рублей</vt:lpstr>
      <vt:lpstr>СТРУКТУРА РАСХОДОВ МЕСТНОГО БЮДЖЕТА КАЛМАЮРСКОГО СЕЛЬСКОГО ПОСЕЛЕНИЯ В 2017 ГОДУ, %</vt:lpstr>
      <vt:lpstr> Потребность средств на выплату заработной платы с начислениями работникам учреждений муниципального образования «Калмаюрское сельское поселение» на 2017 год  составляет 1708,36 тыс.рублей, в бюджете предусмотрено 1472,64 тыс.рублей, что составляет 86,2% от потребности, на оплату коммунальных потребность составляет 340,60 тыс.рублей., в бюджете  предусмотрен0 в полном объеме.</vt:lpstr>
      <vt:lpstr>СТРУКТУРА РАСХОДОВ МЕСТНОГО БЮДЖЕТА КАЛМАЮРСКОГО СЕЛЬСКОГО ПОСЕЛЕНИЯ ПО ВИДАМ РАСХОДОВ НА 2017 ГОД, %</vt:lpstr>
      <vt:lpstr>ДОЛЯ МУНИЦИПАЛЬНЫХ ПРОГРАММ КАЛМАЮРСКОГО СЕЛЬСКОГО ПОСЕЛЕНИЯ В ОБЩЕМ ОБЪЁМЕ РАСХОДОВ МЕСТНОГО БЮДЖЕТА В 2017 ГОДУ, тыс.рублей</vt:lpstr>
      <vt:lpstr>РАСХОДЫ МЕСТНОГО БЮДЖЕТА КАЛМАЮРСКОГО СЕЛЬСКОГО ПОСЕЛЕНИЯ, ВЫДЕЛЕННЫЕ НА РЕАЛИЗАЦИЮ МУНИЦИПАЛЬНЫХ ПРОГРАММ В 2017 ГОДУ, тыс.рублей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«Чердаклинское городское поселение» Чердаклинского района Ульяновской области на 2015 год и плановый период 2016 и 2017 годов</dc:title>
  <dc:creator>Федотова НВ</dc:creator>
  <cp:lastModifiedBy>111</cp:lastModifiedBy>
  <cp:revision>150</cp:revision>
  <dcterms:created xsi:type="dcterms:W3CDTF">2014-11-19T12:01:22Z</dcterms:created>
  <dcterms:modified xsi:type="dcterms:W3CDTF">2016-11-14T13:32:49Z</dcterms:modified>
</cp:coreProperties>
</file>