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2" r:id="rId1"/>
  </p:sldMasterIdLst>
  <p:sldIdLst>
    <p:sldId id="284" r:id="rId2"/>
    <p:sldId id="289" r:id="rId3"/>
    <p:sldId id="290" r:id="rId4"/>
    <p:sldId id="291" r:id="rId5"/>
  </p:sldIdLst>
  <p:sldSz cx="9145588" cy="6859588"/>
  <p:notesSz cx="18288000" cy="10274300"/>
  <p:embeddedFontLst>
    <p:embeddedFont>
      <p:font typeface="PT Astra Serif" panose="020A0603040505020204" pitchFamily="18" charset="-52"/>
      <p:regular r:id="rId6"/>
      <p:bold r:id="rId7"/>
      <p:italic r:id="rId8"/>
      <p:boldItalic r:id="rId9"/>
    </p:embeddedFont>
    <p:embeddedFont>
      <p:font typeface="Aharoni" panose="02010803020104030203" pitchFamily="2" charset="-79"/>
      <p:bold r:id="rId10"/>
    </p:embeddedFon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743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5488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3230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30974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8718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6462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4205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61949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86" autoAdjust="0"/>
  </p:normalViewPr>
  <p:slideViewPr>
    <p:cSldViewPr>
      <p:cViewPr>
        <p:scale>
          <a:sx n="120" d="100"/>
          <a:sy n="120" d="100"/>
        </p:scale>
        <p:origin x="-1338" y="72"/>
      </p:cViewPr>
      <p:guideLst>
        <p:guide orient="horz" pos="2115"/>
        <p:guide pos="1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7815"/>
            <a:ext cx="9145588" cy="29917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5588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925"/>
            <a:ext cx="914558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571"/>
            <a:ext cx="914558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051" y="5053716"/>
            <a:ext cx="5637989" cy="882323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724" y="3133016"/>
            <a:ext cx="7176597" cy="1793582"/>
          </a:xfrm>
          <a:effectLst/>
        </p:spPr>
        <p:txBody>
          <a:bodyPr>
            <a:noAutofit/>
          </a:bodyPr>
          <a:lstStyle>
            <a:lvl1pPr marL="640144" indent="-457246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331" y="731688"/>
            <a:ext cx="6401912" cy="3475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959" y="376605"/>
            <a:ext cx="2057757" cy="52395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691" y="731689"/>
            <a:ext cx="4830126" cy="4895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188867" y="1642063"/>
            <a:ext cx="3399587" cy="1384995"/>
          </a:xfrm>
        </p:spPr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Click="0" advTm="11000"/>
    </mc:Choice>
    <mc:Fallback xmlns="">
      <p:transition spd="slow" advClick="0" advTm="1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198" y="731689"/>
            <a:ext cx="6401912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7815"/>
            <a:ext cx="9145588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5588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925"/>
            <a:ext cx="914558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571"/>
            <a:ext cx="914558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48" y="2173151"/>
            <a:ext cx="5967702" cy="242390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789" y="4608578"/>
            <a:ext cx="5971531" cy="835653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3198" y="731688"/>
            <a:ext cx="3347285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959" y="731689"/>
            <a:ext cx="3347285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199" y="731689"/>
            <a:ext cx="3347285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648" y="1400651"/>
            <a:ext cx="3347285" cy="274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109" y="731689"/>
            <a:ext cx="3347285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marL="0" lvl="0" indent="0" algn="ctr" defTabSz="914491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2" y="1399356"/>
            <a:ext cx="3347285" cy="274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241" y="2210312"/>
            <a:ext cx="3636716" cy="1258784"/>
          </a:xfrm>
          <a:effectLst/>
        </p:spPr>
        <p:txBody>
          <a:bodyPr anchor="b">
            <a:noAutofit/>
          </a:bodyPr>
          <a:lstStyle>
            <a:lvl1pPr marL="228623" indent="-228623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313" y="731690"/>
            <a:ext cx="4017783" cy="4895863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952" y="3498612"/>
            <a:ext cx="3389248" cy="2140013"/>
          </a:xfrm>
        </p:spPr>
        <p:txBody>
          <a:bodyPr/>
          <a:lstStyle>
            <a:lvl1pPr marL="0" indent="0">
              <a:buNone/>
              <a:defRPr sz="1400"/>
            </a:lvl1pPr>
            <a:lvl2pPr marL="457246" indent="0">
              <a:buNone/>
              <a:defRPr sz="1200"/>
            </a:lvl2pPr>
            <a:lvl3pPr marL="914491" indent="0">
              <a:buNone/>
              <a:defRPr sz="1000"/>
            </a:lvl3pPr>
            <a:lvl4pPr marL="1371737" indent="0">
              <a:buNone/>
              <a:defRPr sz="900"/>
            </a:lvl4pPr>
            <a:lvl5pPr marL="1828983" indent="0">
              <a:buNone/>
              <a:defRPr sz="900"/>
            </a:lvl5pPr>
            <a:lvl6pPr marL="2286229" indent="0">
              <a:buNone/>
              <a:defRPr sz="900"/>
            </a:lvl6pPr>
            <a:lvl7pPr marL="2743474" indent="0">
              <a:buNone/>
              <a:defRPr sz="900"/>
            </a:lvl7pPr>
            <a:lvl8pPr marL="3200720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7815"/>
            <a:ext cx="9145588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5588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925"/>
            <a:ext cx="914558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571"/>
            <a:ext cx="914558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952" y="1143265"/>
            <a:ext cx="4115515" cy="312853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46" indent="0">
              <a:buNone/>
              <a:defRPr sz="2800"/>
            </a:lvl2pPr>
            <a:lvl3pPr marL="914491" indent="0">
              <a:buNone/>
              <a:defRPr sz="2400"/>
            </a:lvl3pPr>
            <a:lvl4pPr marL="1371737" indent="0">
              <a:buNone/>
              <a:defRPr sz="2000"/>
            </a:lvl4pPr>
            <a:lvl5pPr marL="1828983" indent="0">
              <a:buNone/>
              <a:defRPr sz="2000"/>
            </a:lvl5pPr>
            <a:lvl6pPr marL="2286229" indent="0">
              <a:buNone/>
              <a:defRPr sz="2000"/>
            </a:lvl6pPr>
            <a:lvl7pPr marL="2743474" indent="0">
              <a:buNone/>
              <a:defRPr sz="2000"/>
            </a:lvl7pPr>
            <a:lvl8pPr marL="3200720" indent="0">
              <a:buNone/>
              <a:defRPr sz="2000"/>
            </a:lvl8pPr>
            <a:lvl9pPr marL="365796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039" y="1010720"/>
            <a:ext cx="3694756" cy="2163521"/>
          </a:xfrm>
        </p:spPr>
        <p:txBody>
          <a:bodyPr anchor="b"/>
          <a:lstStyle>
            <a:lvl1pPr marL="182898" indent="-182898">
              <a:buFont typeface="Georgia" pitchFamily="18" charset="0"/>
              <a:buChar char="*"/>
              <a:defRPr sz="1600"/>
            </a:lvl1pPr>
            <a:lvl2pPr marL="457246" indent="0">
              <a:buNone/>
              <a:defRPr sz="1200"/>
            </a:lvl2pPr>
            <a:lvl3pPr marL="914491" indent="0">
              <a:buNone/>
              <a:defRPr sz="1000"/>
            </a:lvl3pPr>
            <a:lvl4pPr marL="1371737" indent="0">
              <a:buNone/>
              <a:defRPr sz="900"/>
            </a:lvl4pPr>
            <a:lvl5pPr marL="1828983" indent="0">
              <a:buNone/>
              <a:defRPr sz="900"/>
            </a:lvl5pPr>
            <a:lvl6pPr marL="2286229" indent="0">
              <a:buNone/>
              <a:defRPr sz="900"/>
            </a:lvl6pPr>
            <a:lvl7pPr marL="2743474" indent="0">
              <a:buNone/>
              <a:defRPr sz="900"/>
            </a:lvl7pPr>
            <a:lvl8pPr marL="3200720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94" y="4465455"/>
            <a:ext cx="6384647" cy="1143265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6582"/>
            <a:ext cx="9145588" cy="17530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5588" cy="510658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9177"/>
            <a:ext cx="914558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571"/>
            <a:ext cx="914558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601" y="4373180"/>
            <a:ext cx="6513642" cy="1143265"/>
          </a:xfrm>
          <a:prstGeom prst="rect">
            <a:avLst/>
          </a:prstGeom>
          <a:effectLst/>
        </p:spPr>
        <p:txBody>
          <a:bodyPr vert="horz" lIns="91449" tIns="45725" rIns="91449" bIns="45725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198" y="732429"/>
            <a:ext cx="6401912" cy="3475525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3272" y="6173629"/>
            <a:ext cx="2515037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79" y="6173629"/>
            <a:ext cx="3353383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661" y="6173629"/>
            <a:ext cx="1829118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txStyles>
    <p:titleStyle>
      <a:lvl1pPr marL="320072" indent="-320072" algn="r" defTabSz="914491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23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95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3042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390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27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74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6157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229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8011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1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12" Type="http://schemas.microsoft.com/office/2007/relationships/hdphoto" Target="../media/hdphoto5.wdp"/><Relationship Id="rId17" Type="http://schemas.openxmlformats.org/officeDocument/2006/relationships/image" Target="../media/image11.jpg"/><Relationship Id="rId2" Type="http://schemas.openxmlformats.org/officeDocument/2006/relationships/image" Target="../media/image1.pn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14.jpeg"/><Relationship Id="rId10" Type="http://schemas.microsoft.com/office/2007/relationships/hdphoto" Target="../media/hdphoto4.wdp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1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12" Type="http://schemas.microsoft.com/office/2007/relationships/hdphoto" Target="../media/hdphoto5.wdp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16.jpeg"/><Relationship Id="rId10" Type="http://schemas.microsoft.com/office/2007/relationships/hdphoto" Target="../media/hdphoto4.wdp"/><Relationship Id="rId19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1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22.jpg"/><Relationship Id="rId10" Type="http://schemas.microsoft.com/office/2007/relationships/hdphoto" Target="../media/hdphoto4.wdp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85431" y="3175952"/>
            <a:ext cx="44672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Семьи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одиноко проживающие граждане, являющиеся гражданами Российской Федерации и проживающие на территории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Ульяновской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области, среднедушевой доход которых по независящим от них причинам ниже величины прожиточного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минимума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 социально-демографическим группам населения</a:t>
            </a:r>
          </a:p>
          <a:p>
            <a:endParaRPr lang="ru-RU" b="1" dirty="0" smtClean="0">
              <a:solidFill>
                <a:schemeClr val="bg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величины прожиточного минимума на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2023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год: 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трудоспособного населения-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13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945,00 р.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детей - 12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915,00 р.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пенсионеров - 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11 003,00 р.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76" y="167555"/>
            <a:ext cx="864096" cy="823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60" y="269938"/>
            <a:ext cx="635922" cy="7223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4" y="208896"/>
            <a:ext cx="840516" cy="8405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438"/>
          <a:stretch/>
        </p:blipFill>
        <p:spPr>
          <a:xfrm>
            <a:off x="2892011" y="269938"/>
            <a:ext cx="770923" cy="779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2" y="99024"/>
            <a:ext cx="763618" cy="10145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32" y="222663"/>
            <a:ext cx="864096" cy="8232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66" y="325046"/>
            <a:ext cx="635922" cy="7223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85" y="264004"/>
            <a:ext cx="840516" cy="8405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438"/>
          <a:stretch/>
        </p:blipFill>
        <p:spPr>
          <a:xfrm>
            <a:off x="7474342" y="325046"/>
            <a:ext cx="770923" cy="7795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10" y="167554"/>
            <a:ext cx="753515" cy="1001097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18" y="6261380"/>
            <a:ext cx="780514" cy="407755"/>
          </a:xfrm>
          <a:prstGeom prst="rect">
            <a:avLst/>
          </a:prstGeom>
        </p:spPr>
      </p:pic>
      <p:sp>
        <p:nvSpPr>
          <p:cNvPr id="21" name="object 3"/>
          <p:cNvSpPr txBox="1"/>
          <p:nvPr/>
        </p:nvSpPr>
        <p:spPr>
          <a:xfrm>
            <a:off x="134480" y="1256978"/>
            <a:ext cx="437491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СОЦИАЛЬНЫЙ КОНТРАКТ ПОИСК  РАБОТЫ: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4701952" y="1304281"/>
            <a:ext cx="437491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СОЦИАЛЬНЫЙ КОНТРАКТ ПОИСК  РАБОТЫ: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949344"/>
              </p:ext>
            </p:extLst>
          </p:nvPr>
        </p:nvGraphicFramePr>
        <p:xfrm>
          <a:off x="4785528" y="2264658"/>
          <a:ext cx="4360060" cy="30890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360060"/>
              </a:tblGrid>
              <a:tr h="387264">
                <a:tc>
                  <a:txBody>
                    <a:bodyPr/>
                    <a:lstStyle/>
                    <a:p>
                      <a:pPr marL="112395" algn="l">
                        <a:spcAft>
                          <a:spcPts val="0"/>
                        </a:spcAft>
                        <a:tabLst>
                          <a:tab pos="3027680" algn="l"/>
                          <a:tab pos="6553835" algn="l"/>
                        </a:tabLst>
                      </a:pPr>
                      <a:r>
                        <a:rPr lang="ru-RU" sz="1800" b="1" kern="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ОБЯЗАТЕЛЬСТВА ГРАЖДАНИНА </a:t>
                      </a:r>
                      <a:r>
                        <a:rPr lang="ru-RU" sz="1800" b="1" kern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:</a:t>
                      </a:r>
                      <a:endParaRPr lang="ru-RU" sz="1800" b="1" kern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Calibri"/>
                      </a:endParaRPr>
                    </a:p>
                  </a:txBody>
                  <a:tcPr marL="44752" marR="44752" marT="0" marB="0" anchor="ctr"/>
                </a:tc>
              </a:tr>
              <a:tr h="2701827">
                <a:tc>
                  <a:txBody>
                    <a:bodyPr/>
                    <a:lstStyle/>
                    <a:p>
                      <a:pPr marL="342900" marR="10922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653415" algn="l"/>
                          <a:tab pos="6553835" algn="l"/>
                        </a:tabLst>
                      </a:pPr>
                      <a:r>
                        <a:rPr lang="ru-RU" sz="1400" b="1" kern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встать на учёт в органах занятости населения </a:t>
                      </a:r>
                      <a:r>
                        <a:rPr lang="ru-RU" sz="1400" b="1" kern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</a:t>
                      </a:r>
                      <a:r>
                        <a:rPr lang="ru-RU" sz="1400" b="1" kern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качестве безработного или ищущего работу (зарегистрироваться на единой цифровой платформе «Работа в России» www.trudvsem.ru);</a:t>
                      </a:r>
                    </a:p>
                    <a:p>
                      <a:pPr marL="342900" marR="10922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653415" algn="l"/>
                          <a:tab pos="6553835" algn="l"/>
                        </a:tabLst>
                      </a:pPr>
                      <a:r>
                        <a:rPr lang="ru-RU" sz="1400" b="1" kern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осуществить поиск работы с последующим </a:t>
                      </a:r>
                      <a:r>
                        <a:rPr lang="ru-RU" sz="1400" b="1" kern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заключением</a:t>
                      </a:r>
                      <a:r>
                        <a:rPr lang="ru-RU" sz="1400" b="1" kern="0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трудового договора</a:t>
                      </a:r>
                      <a:r>
                        <a:rPr lang="ru-RU" sz="1400" b="1" kern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400" b="1" kern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период действия социального контракта</a:t>
                      </a:r>
                      <a:r>
                        <a:rPr lang="ru-RU" sz="1400" b="1" kern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;</a:t>
                      </a:r>
                    </a:p>
                    <a:p>
                      <a:pPr marL="342900" marR="109220" lvl="0" indent="-342900" algn="just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>
                          <a:tab pos="653415" algn="l"/>
                          <a:tab pos="6553835" algn="l"/>
                        </a:tabLst>
                        <a:defRPr/>
                      </a:pPr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повысить денежный доход гражданина (семьи гражданина)  по истечении срока действия контракта.</a:t>
                      </a:r>
                      <a:endParaRPr lang="ru-RU" sz="1400" b="1" kern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4752" marR="44752" marT="0" marB="0"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4874999" y="5553016"/>
            <a:ext cx="4201872" cy="1169551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консультацией по заключению </a:t>
            </a:r>
            <a:r>
              <a:rPr lang="ru-RU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соцконтракта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можно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обратиться: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учреждения социальной защиты по месту жительства </a:t>
            </a: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Единый центр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приёма документов (г. Ульяновск ул. Карла Маркса д.19), 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также по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телефонам :+7(8422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416692 (доб. 9690, 9691, 9692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),</a:t>
            </a:r>
          </a:p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+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7(8422) 44-96-84 (доб.9571, 9560, 9561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).  Подробная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информация об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условиях, формах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документах на сайтах: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</a:t>
            </a:r>
            <a:r>
              <a:rPr lang="en-US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sobes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73.</a:t>
            </a:r>
            <a:r>
              <a:rPr lang="en-US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ru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СоцГарантия73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6519" y="5246475"/>
            <a:ext cx="4479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Предоставляется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первый месяц с даты заключения социального контракта и в течение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трёх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месяцев с момента подтверждения факта трудоустройства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заявителя (не более 4-х выплат).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6531" y="6157550"/>
            <a:ext cx="37561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*Обучение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(повышение квалификации или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переквалификация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до </a:t>
            </a:r>
            <a:r>
              <a:rPr lang="ru-RU" sz="11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30 000 </a:t>
            </a:r>
            <a:r>
              <a:rPr lang="ru-RU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r>
              <a:rPr lang="ru-RU" sz="11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+ стипендия </a:t>
            </a:r>
            <a:r>
              <a:rPr lang="ru-RU" sz="11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6 </a:t>
            </a:r>
            <a:r>
              <a:rPr lang="ru-RU" sz="11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972, 50</a:t>
            </a:r>
            <a:r>
              <a:rPr lang="ru-RU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₽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(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срок до 3 месяцев)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85" y="4725938"/>
            <a:ext cx="722151" cy="8023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62" y="1612057"/>
            <a:ext cx="732189" cy="7321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06" y="6011202"/>
            <a:ext cx="877243" cy="65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223065" y="4938916"/>
            <a:ext cx="4266218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ПРЕДОСТАВЛЯЕМОЙ ПОМОЩИ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9311" y="5171734"/>
            <a:ext cx="1630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13 </a:t>
            </a:r>
            <a:r>
              <a:rPr lang="ru-RU" sz="24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945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r>
              <a:rPr lang="ru-RU" sz="24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0619" y="2987412"/>
            <a:ext cx="4378663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КТО МОЖЕТ ПОЛУЧИТЬ СОЦКОНТРАКТ?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61" y="4064443"/>
            <a:ext cx="1161480" cy="8744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" y="4821439"/>
            <a:ext cx="611388" cy="611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335955"/>
              </p:ext>
            </p:extLst>
          </p:nvPr>
        </p:nvGraphicFramePr>
        <p:xfrm>
          <a:off x="139023" y="1958903"/>
          <a:ext cx="4441725" cy="11734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41725"/>
              </a:tblGrid>
              <a:tr h="12120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3027680" algn="l"/>
                          <a:tab pos="6553835" algn="l"/>
                        </a:tabLst>
                      </a:pPr>
                      <a:r>
                        <a:rPr lang="ru-RU" sz="1200" b="1" kern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haroni" panose="02010803020104030203" pitchFamily="2" charset="-79"/>
                        </a:rPr>
                        <a:t>СОЦИАЛЬНЫЙ КОНТРАКТ -</a:t>
                      </a:r>
                      <a:endParaRPr lang="ru-RU" sz="1200" b="1" kern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haroni" panose="02010803020104030203" pitchFamily="2" charset="-79"/>
                      </a:endParaRPr>
                    </a:p>
                  </a:txBody>
                  <a:tcPr marL="44752" marR="44752" marT="0" marB="0" anchor="ctr"/>
                </a:tc>
              </a:tr>
              <a:tr h="845627">
                <a:tc>
                  <a:txBody>
                    <a:bodyPr/>
                    <a:lstStyle/>
                    <a:p>
                      <a:pPr marL="0" marR="109220" lvl="0" indent="0" algn="just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53415" algn="l"/>
                          <a:tab pos="6553835" algn="l"/>
                        </a:tabLst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это соглашение, которое заключается между малоимущей семьей или одиноко проживающим гражданином и органами социальной защиты населения. </a:t>
                      </a:r>
                    </a:p>
                    <a:p>
                      <a:pPr marL="0" marR="109220" lvl="0" indent="0" algn="just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53415" algn="l"/>
                          <a:tab pos="6553835" algn="l"/>
                        </a:tabLst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Согласно условиям соглашения, государство безвозмездно предоставляет денежные средства, а граждане берут на себя обязательства улучшить материальное благополучие своей семьи и выполнить все мероприятия программы социальной адаптации. </a:t>
                      </a:r>
                    </a:p>
                    <a:p>
                      <a:pPr marL="342900" marR="10922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653415" algn="l"/>
                          <a:tab pos="6553835" algn="l"/>
                        </a:tabLst>
                      </a:pPr>
                      <a:endParaRPr lang="ru-RU" sz="1100" b="1" i="1" kern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4752" marR="447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67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Click="0" advTm="11000"/>
    </mc:Choice>
    <mc:Fallback xmlns="">
      <p:transition spd="slow" advClick="0" advTm="1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926584"/>
              </p:ext>
            </p:extLst>
          </p:nvPr>
        </p:nvGraphicFramePr>
        <p:xfrm>
          <a:off x="4745385" y="2712622"/>
          <a:ext cx="4306441" cy="253231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306441"/>
              </a:tblGrid>
              <a:tr h="337755">
                <a:tc>
                  <a:txBody>
                    <a:bodyPr/>
                    <a:lstStyle/>
                    <a:p>
                      <a:pPr marL="112395" algn="l">
                        <a:spcAft>
                          <a:spcPts val="0"/>
                        </a:spcAft>
                        <a:tabLst>
                          <a:tab pos="3027680" algn="l"/>
                          <a:tab pos="6553835" algn="l"/>
                        </a:tabLst>
                      </a:pPr>
                      <a:r>
                        <a:rPr lang="ru-RU" sz="1200" kern="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ОБЯЗАТЕЛЬСТВА ГРАЖДАНИНА </a:t>
                      </a:r>
                      <a:r>
                        <a:rPr lang="ru-RU" sz="1200" kern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:</a:t>
                      </a:r>
                      <a:endParaRPr lang="ru-RU" sz="1200" b="1" kern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Calibri"/>
                      </a:endParaRPr>
                    </a:p>
                  </a:txBody>
                  <a:tcPr marL="44752" marR="44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2439"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встать на учёт в налоговом органе в качестве индивидуального предпринимателя или налогоплательщика налога на профессиональный доход;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приобрести в период действия социального контракта основные средства, материально-производственные запасы, принять имущественные обязательства (не более 15%, от суммы указанной в бизнес-плане);</a:t>
                      </a:r>
                    </a:p>
                    <a:p>
                      <a:pPr marL="171450" marR="109220" lvl="0" indent="-171450" algn="just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180975" algn="l"/>
                          <a:tab pos="6553200" algn="l"/>
                        </a:tabLst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повысить денежный доход гражданина (семьи гражданина)  по истечении срока действия контракта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в соответствии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 с прогнозными показателями, предусмотренными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бизнес - планом.</a:t>
                      </a:r>
                    </a:p>
                    <a:p>
                      <a:pPr marL="113665" marR="111125" algn="just"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Calibri"/>
                      </a:endParaRPr>
                    </a:p>
                  </a:txBody>
                  <a:tcPr marL="44752" marR="447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42151" y="3669953"/>
            <a:ext cx="44672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Семьи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одиноко проживающие граждане, являющиеся гражданами Российской Федерации и проживающие на территории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Ульяновской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области, среднедушевой доход которых по независящим от них причинам ниже величины прожиточного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минимума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 социально-демографическим группам населения</a:t>
            </a:r>
          </a:p>
          <a:p>
            <a:endParaRPr lang="ru-RU" b="1" dirty="0" smtClean="0">
              <a:solidFill>
                <a:schemeClr val="bg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величины прожиточного минимума на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2023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год: 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трудоспособного населения-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13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945,00 р.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детей - 12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915,00 р.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пенсионеров - 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11 003,00 р.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76" y="167555"/>
            <a:ext cx="864096" cy="823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60" y="269938"/>
            <a:ext cx="635922" cy="7223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4" y="208896"/>
            <a:ext cx="840516" cy="8405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438"/>
          <a:stretch/>
        </p:blipFill>
        <p:spPr>
          <a:xfrm>
            <a:off x="2892011" y="269938"/>
            <a:ext cx="770923" cy="779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2" y="99024"/>
            <a:ext cx="763618" cy="10145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32" y="222663"/>
            <a:ext cx="864096" cy="8232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66" y="325046"/>
            <a:ext cx="635922" cy="7223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85" y="264004"/>
            <a:ext cx="840516" cy="8405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438"/>
          <a:stretch/>
        </p:blipFill>
        <p:spPr>
          <a:xfrm>
            <a:off x="7474342" y="325046"/>
            <a:ext cx="770923" cy="7795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35" y="167554"/>
            <a:ext cx="753515" cy="1001097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6531" y="5701553"/>
            <a:ext cx="44127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единовременная выплата, 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зависимости от сметы расходов, указанной в бизнес-плане.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8805" y="6232856"/>
            <a:ext cx="37561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*Обучение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(повышение квалификации или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переквалификация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до </a:t>
            </a:r>
            <a:r>
              <a:rPr lang="ru-RU" sz="11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30 000 </a:t>
            </a:r>
            <a:r>
              <a:rPr lang="ru-RU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r>
              <a:rPr lang="ru-RU" sz="11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+ стипендия </a:t>
            </a:r>
            <a:r>
              <a:rPr lang="ru-RU" sz="11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6 </a:t>
            </a:r>
            <a:r>
              <a:rPr lang="ru-RU" sz="11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972, 50</a:t>
            </a:r>
            <a:r>
              <a:rPr lang="ru-RU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₽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(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срок до 3 месяцев)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48019" y="5462086"/>
            <a:ext cx="4341264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ПРЕДОСТАВЛЯЕМОЙ ПОМОЩИ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8818" y="5630716"/>
            <a:ext cx="1630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 350 000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r>
              <a:rPr lang="ru-RU" sz="2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0619" y="3444612"/>
            <a:ext cx="4378663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КТО МОЖЕТ ПОЛУЧИТЬ СОЦКОНТРАКТ?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35" y="4541074"/>
            <a:ext cx="1161480" cy="874473"/>
          </a:xfrm>
          <a:prstGeom prst="rect">
            <a:avLst/>
          </a:prstGeom>
        </p:spPr>
      </p:pic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077649"/>
              </p:ext>
            </p:extLst>
          </p:nvPr>
        </p:nvGraphicFramePr>
        <p:xfrm>
          <a:off x="118351" y="2326809"/>
          <a:ext cx="4440464" cy="11506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40464"/>
              </a:tblGrid>
              <a:tr h="15145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3027680" algn="l"/>
                          <a:tab pos="6553835" algn="l"/>
                        </a:tabLst>
                      </a:pPr>
                      <a:r>
                        <a:rPr lang="ru-RU" sz="1100" b="1" kern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haroni" panose="02010803020104030203" pitchFamily="2" charset="-79"/>
                        </a:rPr>
                        <a:t>СОЦИАЛЬНЫЙ КОНТРАКТ -</a:t>
                      </a:r>
                      <a:endParaRPr lang="ru-RU" sz="1100" b="1" kern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haroni" panose="02010803020104030203" pitchFamily="2" charset="-79"/>
                      </a:endParaRPr>
                    </a:p>
                  </a:txBody>
                  <a:tcPr marL="44752" marR="44752" marT="0" marB="0" anchor="ctr"/>
                </a:tc>
              </a:tr>
              <a:tr h="896105">
                <a:tc>
                  <a:txBody>
                    <a:bodyPr/>
                    <a:lstStyle/>
                    <a:p>
                      <a:pPr marL="0" marR="109220" lvl="0" indent="0" algn="just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53415" algn="l"/>
                          <a:tab pos="6553835" algn="l"/>
                        </a:tabLst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это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соглашение, которое заключается между малоимущей семьей или одиноко проживающим гражданином и органами социальной защиты населения. </a:t>
                      </a:r>
                    </a:p>
                    <a:p>
                      <a:pPr marL="0" marR="109220" lvl="0" indent="0" algn="just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53415" algn="l"/>
                          <a:tab pos="6553835" algn="l"/>
                        </a:tabLst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Согласно условиям соглашения, государство безвозмездно предоставляет денежные средства, а граждане берут на себя обязательства улучшить материальное благополучие своей семьи и выполнить все мероприятия программы социальной адаптации. </a:t>
                      </a:r>
                    </a:p>
                    <a:p>
                      <a:pPr marL="342900" marR="10922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653415" algn="l"/>
                          <a:tab pos="6553835" algn="l"/>
                        </a:tabLst>
                      </a:pPr>
                      <a:endParaRPr lang="ru-RU" sz="1050" b="1" i="1" kern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4752" marR="44752" marT="0" marB="0"/>
                </a:tc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78" y="4739154"/>
            <a:ext cx="1304687" cy="86979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135" y="2349674"/>
            <a:ext cx="1094938" cy="1094938"/>
          </a:xfrm>
          <a:prstGeom prst="rect">
            <a:avLst/>
          </a:prstGeom>
        </p:spPr>
      </p:pic>
      <p:sp>
        <p:nvSpPr>
          <p:cNvPr id="38" name="object 3"/>
          <p:cNvSpPr txBox="1"/>
          <p:nvPr/>
        </p:nvSpPr>
        <p:spPr>
          <a:xfrm>
            <a:off x="42151" y="1269554"/>
            <a:ext cx="4374918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СОЦИАЛЬНЫЙ КОНТРАКТ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осуществление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ИНДИВИДУАЛЬНОЙ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ПРЕДПРИНИМАТЕЛЬСКОЙ  ДЕЯТЕЛЬНОСТИ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haroni" panose="02010803020104030203" pitchFamily="2" charset="-79"/>
            </a:endParaRPr>
          </a:p>
        </p:txBody>
      </p:sp>
      <p:sp>
        <p:nvSpPr>
          <p:cNvPr id="3" name="AutoShape 2" descr="Изображения Carpentry Workshop | Бесплатные векторы, стоковые фото и PS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Изображения Carpentry Workshop | Бесплатные векторы, стоковые фото и PS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14" y="5964286"/>
            <a:ext cx="550425" cy="790555"/>
          </a:xfrm>
          <a:prstGeom prst="rect">
            <a:avLst/>
          </a:prstGeom>
        </p:spPr>
      </p:pic>
      <p:sp>
        <p:nvSpPr>
          <p:cNvPr id="42" name="object 3"/>
          <p:cNvSpPr txBox="1"/>
          <p:nvPr/>
        </p:nvSpPr>
        <p:spPr>
          <a:xfrm>
            <a:off x="4786653" y="1269554"/>
            <a:ext cx="4374918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СОЦИАЛЬНЫЙ КОНТРАКТ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осуществление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ИНДИВИДУАЛЬНОЙ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ПРЕДПРИНИМАТЕЛЬСКОЙ  ДЕЯТЕЛЬНОСТИ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haroni" panose="02010803020104030203" pitchFamily="2" charset="-79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73176" y="5508226"/>
            <a:ext cx="4201872" cy="1169551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консультацией по заключению </a:t>
            </a:r>
            <a:r>
              <a:rPr lang="ru-RU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соцконтракта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можно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обратиться: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учреждения социальной защиты по месту жительства </a:t>
            </a: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Единый центр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приёма документов (г. Ульяновск ул. Карла Маркса д.19), 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также по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телефонам :+7(8422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416692 (доб. 9690, 9691, 9692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),</a:t>
            </a:r>
          </a:p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+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7(8422) 44-96-84 (доб.9571, 9560, 9561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).  Подробная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информация об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условиях, формах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документах на сайтах: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</a:t>
            </a:r>
            <a:r>
              <a:rPr lang="en-US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sobes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73.</a:t>
            </a:r>
            <a:r>
              <a:rPr lang="en-US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ru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СоцГарантия73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724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Click="0" advTm="11000"/>
    </mc:Choice>
    <mc:Fallback xmlns="">
      <p:transition spd="slow" advClick="0" advTm="1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018444"/>
              </p:ext>
            </p:extLst>
          </p:nvPr>
        </p:nvGraphicFramePr>
        <p:xfrm>
          <a:off x="5076850" y="2517847"/>
          <a:ext cx="4027934" cy="253231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027934"/>
              </a:tblGrid>
              <a:tr h="337755">
                <a:tc>
                  <a:txBody>
                    <a:bodyPr/>
                    <a:lstStyle/>
                    <a:p>
                      <a:pPr marL="112395" algn="r">
                        <a:spcAft>
                          <a:spcPts val="0"/>
                        </a:spcAft>
                        <a:tabLst>
                          <a:tab pos="3027680" algn="l"/>
                          <a:tab pos="6553835" algn="l"/>
                        </a:tabLst>
                      </a:pPr>
                      <a:r>
                        <a:rPr lang="ru-RU" sz="1200" kern="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ОБЯЗАТЕЛЬСТВА ГРАЖДАНИНА </a:t>
                      </a:r>
                      <a:r>
                        <a:rPr lang="ru-RU" sz="1200" kern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:</a:t>
                      </a:r>
                      <a:endParaRPr lang="ru-RU" sz="1200" b="1" kern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Calibri"/>
                      </a:endParaRPr>
                    </a:p>
                  </a:txBody>
                  <a:tcPr marL="44752" marR="44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2439">
                <a:tc>
                  <a:txBody>
                    <a:bodyPr/>
                    <a:lstStyle/>
                    <a:p>
                      <a:pPr marL="171450" lvl="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встать на учёт в налоговом органе в качестве налогоплательщика налога на профессиональный доход;</a:t>
                      </a:r>
                    </a:p>
                    <a:p>
                      <a:pPr marL="171450" lvl="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приобрести в период действия социального контракта необходимые товары, а также продукцию, относимую к сельскохозяйственной продукции;</a:t>
                      </a:r>
                    </a:p>
                    <a:p>
                      <a:pPr marL="171450" marR="109220" lvl="0" indent="-17145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180975" algn="l"/>
                          <a:tab pos="6553200" algn="l"/>
                        </a:tabLst>
                        <a:defRPr/>
                      </a:pPr>
                      <a:r>
                        <a:rPr lang="ru-RU" sz="11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повысить денежный доход гражданина (семьи гражданина)  по истечении срока действия контракта, достичь показатели, предусмотренных планом ведения личного подсобного хозяйства.</a:t>
                      </a:r>
                    </a:p>
                    <a:p>
                      <a:pPr marL="171450" marR="109220" lvl="0" indent="-17145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180975" algn="l"/>
                          <a:tab pos="6553200" algn="l"/>
                        </a:tabLst>
                        <a:defRPr/>
                      </a:pPr>
                      <a:r>
                        <a:rPr lang="ru-RU" sz="11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осуществлять реализацию сельскохозяйственной   продукции, произведенной и переработанной при ведении личного подсобного хозяйства;</a:t>
                      </a:r>
                    </a:p>
                    <a:p>
                      <a:pPr marL="113665" marR="111125" algn="r"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Calibri"/>
                      </a:endParaRPr>
                    </a:p>
                  </a:txBody>
                  <a:tcPr marL="44752" marR="447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42070" y="3424863"/>
            <a:ext cx="44672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Семьи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одиноко проживающие граждане, являющиеся гражданами Российской Федерации и проживающие на территории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Ульяновской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области, среднедушевой доход которых по независящим от них причинам ниже величины прожиточного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минимума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 социально-демографическим группам населения</a:t>
            </a:r>
          </a:p>
          <a:p>
            <a:endParaRPr lang="ru-RU" b="1" dirty="0" smtClean="0">
              <a:solidFill>
                <a:schemeClr val="bg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величины прожиточного минимума на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2023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год: 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трудоспособного населения-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13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945,00 р.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детей - 12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915,00 р.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пенсионеров - 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11 003,00 р.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76" y="167555"/>
            <a:ext cx="864096" cy="823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60" y="269938"/>
            <a:ext cx="635922" cy="7223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4" y="208896"/>
            <a:ext cx="840516" cy="8405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438"/>
          <a:stretch/>
        </p:blipFill>
        <p:spPr>
          <a:xfrm>
            <a:off x="2892011" y="269938"/>
            <a:ext cx="770923" cy="779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2" y="99024"/>
            <a:ext cx="763618" cy="10145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32" y="222663"/>
            <a:ext cx="864096" cy="8232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66" y="325046"/>
            <a:ext cx="635922" cy="7223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60" y="264004"/>
            <a:ext cx="840516" cy="8405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438"/>
          <a:stretch/>
        </p:blipFill>
        <p:spPr>
          <a:xfrm>
            <a:off x="7474342" y="325046"/>
            <a:ext cx="770923" cy="7795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85" y="167554"/>
            <a:ext cx="753515" cy="1001097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18" y="6178727"/>
            <a:ext cx="780514" cy="407755"/>
          </a:xfrm>
          <a:prstGeom prst="rect">
            <a:avLst/>
          </a:prstGeom>
        </p:spPr>
      </p:pic>
      <p:sp>
        <p:nvSpPr>
          <p:cNvPr id="21" name="object 3"/>
          <p:cNvSpPr txBox="1"/>
          <p:nvPr/>
        </p:nvSpPr>
        <p:spPr>
          <a:xfrm>
            <a:off x="134480" y="1250258"/>
            <a:ext cx="437491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СОЦИАЛЬНЫЙ КОНТРАКТ 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ВЕДЕНИЕ ЛИЧНОГО 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ПОДСОБНОГО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ХОЗЯЙСТВА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9639" y="5496476"/>
            <a:ext cx="44127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 200 000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единовременная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выплата, в зависимости от сметы расходов, указанных в плане развития личного подсобного хозяйства.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7038" y="5225582"/>
            <a:ext cx="4341264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ПРЕДОСТАВЛЯЕМОЙ ПОМОЩИ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9639" y="3190696"/>
            <a:ext cx="4378663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КТО МОЖЕТ ПОЛУЧИТЬ СОЦКОНТРАКТ?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03" y="4365898"/>
            <a:ext cx="1161480" cy="874473"/>
          </a:xfrm>
          <a:prstGeom prst="rect">
            <a:avLst/>
          </a:prstGeom>
        </p:spPr>
      </p:pic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874811"/>
              </p:ext>
            </p:extLst>
          </p:nvPr>
        </p:nvGraphicFramePr>
        <p:xfrm>
          <a:off x="147875" y="2153710"/>
          <a:ext cx="4360060" cy="11506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360060"/>
              </a:tblGrid>
              <a:tr h="15145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3027680" algn="l"/>
                          <a:tab pos="6553835" algn="l"/>
                        </a:tabLst>
                      </a:pPr>
                      <a:r>
                        <a:rPr lang="ru-RU" sz="1100" b="1" kern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haroni" panose="02010803020104030203" pitchFamily="2" charset="-79"/>
                        </a:rPr>
                        <a:t>СОЦИАЛЬНЫЙ КОНТРАКТ -</a:t>
                      </a:r>
                      <a:endParaRPr lang="ru-RU" sz="1100" b="1" kern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haroni" panose="02010803020104030203" pitchFamily="2" charset="-79"/>
                      </a:endParaRPr>
                    </a:p>
                  </a:txBody>
                  <a:tcPr marL="44752" marR="44752" marT="0" marB="0" anchor="ctr"/>
                </a:tc>
              </a:tr>
              <a:tr h="896105">
                <a:tc>
                  <a:txBody>
                    <a:bodyPr/>
                    <a:lstStyle/>
                    <a:p>
                      <a:pPr marL="0" marR="109220" lvl="0" indent="0" algn="just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53415" algn="l"/>
                          <a:tab pos="6553835" algn="l"/>
                        </a:tabLst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это соглашение, которое заключается между малоимущей семьей или одиноко проживающим гражданином и органами социальной защиты населения. </a:t>
                      </a:r>
                    </a:p>
                    <a:p>
                      <a:pPr marL="0" marR="109220" lvl="0" indent="0" algn="just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53415" algn="l"/>
                          <a:tab pos="6553835" algn="l"/>
                        </a:tabLst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Согласно условиям соглашения, государство безвозмездно предоставляет денежные средства, а граждане берут на себя обязательства улучшить материальное благополучие своей семьи и выполнить все мероприятия программы социальной адаптации. </a:t>
                      </a:r>
                    </a:p>
                    <a:p>
                      <a:pPr marL="342900" marR="10922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653415" algn="l"/>
                          <a:tab pos="6553835" algn="l"/>
                        </a:tabLst>
                      </a:pPr>
                      <a:endParaRPr lang="ru-RU" sz="1050" b="1" i="1" kern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4752" marR="44752" marT="0" marB="0"/>
                </a:tc>
              </a:tr>
            </a:tbl>
          </a:graphicData>
        </a:graphic>
      </p:graphicFrame>
      <p:sp>
        <p:nvSpPr>
          <p:cNvPr id="29" name="object 3"/>
          <p:cNvSpPr txBox="1"/>
          <p:nvPr/>
        </p:nvSpPr>
        <p:spPr>
          <a:xfrm>
            <a:off x="4729866" y="1526282"/>
            <a:ext cx="437491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СОЦИАЛЬНЫЙ КОНТРАКТ 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ВЕДЕНИЕ ЛИЧНОГО 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ПОДСОБНОГО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ХОЗЯЙСТВА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03" y="6127178"/>
            <a:ext cx="1367014" cy="6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412" y="3351300"/>
            <a:ext cx="366514" cy="541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46" y="4702829"/>
            <a:ext cx="638049" cy="6610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19" y="4211064"/>
            <a:ext cx="559470" cy="5566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59" y="4840831"/>
            <a:ext cx="502115" cy="5021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62" b="42796"/>
          <a:stretch/>
        </p:blipFill>
        <p:spPr>
          <a:xfrm>
            <a:off x="4865473" y="1968263"/>
            <a:ext cx="1100328" cy="102753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175125" y="6253279"/>
            <a:ext cx="375618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*Обучение </a:t>
            </a:r>
            <a:r>
              <a:rPr lang="ru-RU" sz="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(повышение квалификации или </a:t>
            </a:r>
            <a:r>
              <a:rPr lang="ru-RU" sz="9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переквалификация</a:t>
            </a:r>
            <a:r>
              <a:rPr lang="ru-RU" sz="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</a:t>
            </a:r>
            <a:r>
              <a:rPr lang="ru-RU" sz="9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</a:p>
          <a:p>
            <a:r>
              <a:rPr lang="ru-RU" sz="9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до </a:t>
            </a:r>
            <a:r>
              <a:rPr lang="ru-RU" sz="105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30 000 </a:t>
            </a:r>
            <a:r>
              <a:rPr lang="ru-RU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r>
              <a:rPr lang="ru-RU" sz="105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+ стипендия </a:t>
            </a:r>
            <a:r>
              <a:rPr lang="ru-RU" sz="105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6 </a:t>
            </a:r>
            <a:r>
              <a:rPr lang="ru-RU" sz="105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972, 50</a:t>
            </a:r>
            <a:r>
              <a:rPr lang="ru-RU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₽</a:t>
            </a:r>
            <a:r>
              <a:rPr lang="ru-RU" sz="9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(</a:t>
            </a:r>
            <a:r>
              <a:rPr lang="ru-RU" sz="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срок до 3 месяцев)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939547" y="5376423"/>
            <a:ext cx="4148379" cy="1169551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консультацией по заключению </a:t>
            </a:r>
            <a:r>
              <a:rPr lang="ru-RU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соцконтракта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можно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обратиться: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учреждения социальной защиты по месту жительства </a:t>
            </a: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Единый центр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приёма документов (г. Ульяновск ул. Карла Маркса д.19), 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также по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телефонам :+7(8422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416692 (доб. 9690, 9691, 9692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),</a:t>
            </a:r>
          </a:p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+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7(8422) 44-96-84 (доб.9571, 9560, 9561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).  Подробная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информация об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условиях, формах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документах на сайтах: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</a:t>
            </a:r>
            <a:r>
              <a:rPr lang="en-US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sobes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73.</a:t>
            </a:r>
            <a:r>
              <a:rPr lang="en-US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ru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СоцГарантия73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735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Click="0" advTm="11000"/>
    </mc:Choice>
    <mc:Fallback xmlns="">
      <p:transition spd="slow" advClick="0" advTm="1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4865033" y="2183148"/>
            <a:ext cx="423186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Семьи </a:t>
            </a:r>
            <a:r>
              <a: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одиноко проживающие граждане, являющиеся гражданами Российской Федерации и проживающие на территории </a:t>
            </a:r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Ульяновской </a:t>
            </a:r>
            <a:r>
              <a: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области, среднедушевой доход которых по независящим от них причинам ниже величины прожиточного </a:t>
            </a:r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минимума</a:t>
            </a:r>
            <a:r>
              <a: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 социально-демографическим группам населения</a:t>
            </a:r>
          </a:p>
          <a:p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величины прожиточного минимума на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2023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год: </a:t>
            </a: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трудоспособного населения-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13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945,00 р.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детей - 12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915,00 р.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пенсионеров - 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11 003,00 р.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76" y="167555"/>
            <a:ext cx="864096" cy="823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60" y="269938"/>
            <a:ext cx="635922" cy="7223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4" y="208896"/>
            <a:ext cx="840516" cy="8405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438"/>
          <a:stretch/>
        </p:blipFill>
        <p:spPr>
          <a:xfrm>
            <a:off x="2892011" y="269938"/>
            <a:ext cx="770923" cy="779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2" y="99024"/>
            <a:ext cx="763618" cy="10145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32" y="222663"/>
            <a:ext cx="864096" cy="8232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66" y="325046"/>
            <a:ext cx="635922" cy="7223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60" y="264004"/>
            <a:ext cx="840516" cy="8405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438"/>
          <a:stretch/>
        </p:blipFill>
        <p:spPr>
          <a:xfrm>
            <a:off x="7474342" y="325046"/>
            <a:ext cx="770923" cy="7795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85" y="167554"/>
            <a:ext cx="753515" cy="1001097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18" y="6314812"/>
            <a:ext cx="780514" cy="407755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82088" y="3655026"/>
            <a:ext cx="4376622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ПРЕДОСТАВЛЯЕМОЙ ПОМОЩИ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19" y="3813194"/>
            <a:ext cx="1414935" cy="1065298"/>
          </a:xfrm>
          <a:prstGeom prst="rect">
            <a:avLst/>
          </a:prstGeom>
        </p:spPr>
      </p:pic>
      <p:sp>
        <p:nvSpPr>
          <p:cNvPr id="29" name="object 3"/>
          <p:cNvSpPr txBox="1"/>
          <p:nvPr/>
        </p:nvSpPr>
        <p:spPr>
          <a:xfrm>
            <a:off x="4701953" y="1541816"/>
            <a:ext cx="437491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СОЦИАЛЬНЫЙ КОНТРАКТ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b="56868"/>
          <a:stretch/>
        </p:blipFill>
        <p:spPr>
          <a:xfrm>
            <a:off x="163054" y="1113544"/>
            <a:ext cx="4395655" cy="108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240681"/>
              </p:ext>
            </p:extLst>
          </p:nvPr>
        </p:nvGraphicFramePr>
        <p:xfrm>
          <a:off x="163054" y="3896162"/>
          <a:ext cx="4409370" cy="14739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8200"/>
                <a:gridCol w="1357739"/>
                <a:gridCol w="1143359"/>
                <a:gridCol w="1000072"/>
              </a:tblGrid>
              <a:tr h="54513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ПОИСК РАБОТЫ</a:t>
                      </a:r>
                      <a:endParaRPr lang="ru-RU" sz="90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Осуществление предпринимательской деятельности</a:t>
                      </a:r>
                      <a:endParaRPr lang="ru-RU" sz="80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Ведение личного подсобного хозяйства</a:t>
                      </a:r>
                      <a:endParaRPr lang="ru-RU" sz="80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 преодоление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трудной жизненной ситуации</a:t>
                      </a:r>
                      <a:endParaRPr lang="ru-RU" sz="80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</a:tr>
              <a:tr h="315602">
                <a:tc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Ежемесячная</a:t>
                      </a:r>
                      <a:r>
                        <a:rPr lang="ru-RU" sz="8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выплата</a:t>
                      </a:r>
                      <a:endParaRPr lang="ru-RU" sz="8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Единовременная</a:t>
                      </a:r>
                      <a:r>
                        <a:rPr lang="ru-RU" sz="8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выплата</a:t>
                      </a:r>
                      <a:endParaRPr lang="ru-RU" sz="8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Единовременная</a:t>
                      </a:r>
                      <a:r>
                        <a:rPr lang="ru-RU" sz="8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выплата</a:t>
                      </a:r>
                      <a:endParaRPr lang="ru-RU" sz="8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Ежемесячная</a:t>
                      </a:r>
                      <a:r>
                        <a:rPr lang="ru-RU" sz="8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выплата</a:t>
                      </a:r>
                      <a:endParaRPr lang="ru-RU" sz="8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</a:tr>
              <a:tr h="559539">
                <a:tc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 4 выплат </a:t>
                      </a:r>
                    </a:p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размере </a:t>
                      </a:r>
                    </a:p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13 945 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 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350 000 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 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200 000 ₽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 6 выплат </a:t>
                      </a:r>
                    </a:p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размере </a:t>
                      </a:r>
                    </a:p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13 945 ₽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950318"/>
              </p:ext>
            </p:extLst>
          </p:nvPr>
        </p:nvGraphicFramePr>
        <p:xfrm>
          <a:off x="163053" y="5316435"/>
          <a:ext cx="4409747" cy="1386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8278"/>
                <a:gridCol w="1357855"/>
                <a:gridCol w="1143457"/>
                <a:gridCol w="1000157"/>
              </a:tblGrid>
              <a:tr h="13266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СРОК ДЕЙСТВИЯ СОЦКОНТРАКТА</a:t>
                      </a:r>
                      <a:endParaRPr lang="ru-RU" sz="90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</a:tr>
              <a:tr h="204976">
                <a:tc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 9 месяцев</a:t>
                      </a:r>
                      <a:endParaRPr lang="ru-RU" sz="9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 12 месяцев</a:t>
                      </a:r>
                      <a:endParaRPr lang="ru-RU" sz="9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 12 месяцев</a:t>
                      </a:r>
                      <a:endParaRPr lang="ru-RU" sz="9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 6 месяцев</a:t>
                      </a:r>
                      <a:endParaRPr lang="ru-RU" sz="9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</a:tr>
              <a:tr h="594426">
                <a:tc gridSpan="4"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*Обучение (повышение квалификации или переквалификация) до </a:t>
                      </a:r>
                      <a:r>
                        <a:rPr lang="ru-RU" sz="1050" dirty="0" smtClean="0">
                          <a:solidFill>
                            <a:srgbClr val="FF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30 000 ₽ </a:t>
                      </a:r>
                      <a:r>
                        <a:rPr lang="ru-RU" sz="9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+ стипендия </a:t>
                      </a:r>
                      <a:r>
                        <a:rPr lang="ru-RU" sz="1050" dirty="0" smtClean="0">
                          <a:solidFill>
                            <a:srgbClr val="FF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6 972, 50 ₽</a:t>
                      </a:r>
                      <a:r>
                        <a:rPr lang="ru-RU" sz="900" dirty="0" smtClean="0">
                          <a:solidFill>
                            <a:srgbClr val="FF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 </a:t>
                      </a:r>
                      <a:r>
                        <a:rPr lang="ru-RU" sz="9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(срок до 3 месяцев)</a:t>
                      </a:r>
                    </a:p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marL="0" marR="0" indent="0" algn="just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i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*При отсутствии в органе занятости населения или организациях инфраструктуры поддержки субъектов малого и среднего предпринимательства оснований для предоставления образовательных программ за счёт имеющихся государственных программ</a:t>
                      </a:r>
                      <a:endParaRPr lang="ru-RU" sz="800" i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FF000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FF000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FF000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63054" y="2201874"/>
            <a:ext cx="4395117" cy="140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Прямоугольник 38"/>
          <p:cNvSpPr/>
          <p:nvPr/>
        </p:nvSpPr>
        <p:spPr>
          <a:xfrm>
            <a:off x="4804017" y="1917177"/>
            <a:ext cx="4300767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КТО МОЖЕТ ПОЛУЧИТЬ СОЦКОНТРАКТ?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7372" y="4877414"/>
            <a:ext cx="4329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случае неисполнения или ненадлежащего исполнения обязанностей, возложенных на получателя в соответствии с социальным контрактом, необоснованно полученные средства, предоставленные в качестве государственной социальной помощи, возмещаются получателем 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75" y="3884865"/>
            <a:ext cx="289674" cy="28967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74" y="4874727"/>
            <a:ext cx="762024" cy="50801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06" y="4140035"/>
            <a:ext cx="260624" cy="38515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874999" y="5553016"/>
            <a:ext cx="4201872" cy="1169551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консультацией по заключению </a:t>
            </a:r>
            <a:r>
              <a:rPr lang="ru-RU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соцконтракта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можно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обратиться: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учреждения социальной защиты по месту жительства </a:t>
            </a: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Единый центр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приёма документов (г. Ульяновск ул. Карла Маркса д.19), 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также по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телефонам :+7(8422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416692 (доб. 9690, 9691, 9692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),</a:t>
            </a:r>
          </a:p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+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7(8422) 44-96-84 (доб.9571, 9560, 9561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).  Подробная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информация об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условиях, формах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документах на сайтах: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</a:t>
            </a:r>
            <a:r>
              <a:rPr lang="en-US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sobes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73.</a:t>
            </a:r>
            <a:r>
              <a:rPr lang="en-US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ru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СоцГарантия73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851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Click="0" advTm="11000"/>
    </mc:Choice>
    <mc:Fallback xmlns="">
      <p:transition spd="slow" advClick="0" advTm="11000"/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1483</TotalTime>
  <Words>1126</Words>
  <Application>Microsoft Office PowerPoint</Application>
  <PresentationFormat>Произвольный</PresentationFormat>
  <Paragraphs>127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PT Astra Serif</vt:lpstr>
      <vt:lpstr>Wingdings</vt:lpstr>
      <vt:lpstr>Aharoni</vt:lpstr>
      <vt:lpstr>Trebuchet MS</vt:lpstr>
      <vt:lpstr>Times New Roman</vt:lpstr>
      <vt:lpstr>Calibri</vt:lpstr>
      <vt:lpstr>Georgia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Табакова Екатерина Юрьевна</cp:lastModifiedBy>
  <cp:revision>120</cp:revision>
  <dcterms:created xsi:type="dcterms:W3CDTF">2021-03-23T07:29:09Z</dcterms:created>
  <dcterms:modified xsi:type="dcterms:W3CDTF">2023-01-16T12:43:43Z</dcterms:modified>
</cp:coreProperties>
</file>