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9" r:id="rId4"/>
    <p:sldId id="301" r:id="rId5"/>
    <p:sldId id="260" r:id="rId6"/>
    <p:sldId id="261" r:id="rId7"/>
    <p:sldId id="299" r:id="rId8"/>
    <p:sldId id="262" r:id="rId9"/>
    <p:sldId id="294" r:id="rId10"/>
    <p:sldId id="302" r:id="rId11"/>
    <p:sldId id="322" r:id="rId12"/>
    <p:sldId id="323" r:id="rId13"/>
    <p:sldId id="324" r:id="rId14"/>
    <p:sldId id="325" r:id="rId15"/>
    <p:sldId id="326" r:id="rId16"/>
    <p:sldId id="328" r:id="rId17"/>
    <p:sldId id="306" r:id="rId18"/>
    <p:sldId id="318" r:id="rId19"/>
    <p:sldId id="319" r:id="rId20"/>
    <p:sldId id="320" r:id="rId21"/>
    <p:sldId id="321" r:id="rId22"/>
    <p:sldId id="276" r:id="rId23"/>
    <p:sldId id="277" r:id="rId24"/>
    <p:sldId id="282" r:id="rId25"/>
    <p:sldId id="308" r:id="rId26"/>
    <p:sldId id="309" r:id="rId27"/>
    <p:sldId id="284" r:id="rId28"/>
    <p:sldId id="285" r:id="rId29"/>
    <p:sldId id="307" r:id="rId30"/>
    <p:sldId id="295" r:id="rId31"/>
    <p:sldId id="286" r:id="rId32"/>
    <p:sldId id="287" r:id="rId33"/>
    <p:sldId id="288" r:id="rId34"/>
    <p:sldId id="289" r:id="rId35"/>
    <p:sldId id="290" r:id="rId36"/>
    <p:sldId id="291" r:id="rId37"/>
    <p:sldId id="314" r:id="rId38"/>
    <p:sldId id="315" r:id="rId39"/>
    <p:sldId id="317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336" autoAdjust="0"/>
  </p:normalViewPr>
  <p:slideViewPr>
    <p:cSldViewPr>
      <p:cViewPr varScale="1">
        <p:scale>
          <a:sx n="82" d="100"/>
          <a:sy n="82" d="100"/>
        </p:scale>
        <p:origin x="893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3769.7</c:v>
                </c:pt>
                <c:pt idx="2">
                  <c:v>9743.6</c:v>
                </c:pt>
                <c:pt idx="3" formatCode="0.0">
                  <c:v>3660</c:v>
                </c:pt>
                <c:pt idx="4">
                  <c:v>3798.6</c:v>
                </c:pt>
                <c:pt idx="5">
                  <c:v>3943.8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9-4288-8791-D8FE934C2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686784"/>
        <c:axId val="119362304"/>
        <c:axId val="0"/>
      </c:bar3DChart>
      <c:catAx>
        <c:axId val="11368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62304"/>
        <c:crosses val="autoZero"/>
        <c:auto val="1"/>
        <c:lblAlgn val="ctr"/>
        <c:lblOffset val="100"/>
        <c:noMultiLvlLbl val="0"/>
      </c:catAx>
      <c:valAx>
        <c:axId val="1193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68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101564846719"/>
          <c:y val="5.2516011993471008E-2"/>
          <c:w val="0.6888946863046963"/>
          <c:h val="0.616069654389326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A-4910-8FD9-3EF290C22836}"/>
                </c:ext>
              </c:extLst>
            </c:dLbl>
            <c:dLbl>
              <c:idx val="2"/>
              <c:layout>
                <c:manualLayout>
                  <c:x val="1.6272249511958988E-2"/>
                  <c:y val="-4.414447049136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A-4910-8FD9-3EF290C22836}"/>
                </c:ext>
              </c:extLst>
            </c:dLbl>
            <c:dLbl>
              <c:idx val="3"/>
              <c:layout>
                <c:manualLayout>
                  <c:x val="-7.2228085768247977E-2"/>
                  <c:y val="6.679039395385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A-4910-8FD9-3EF290C2283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A-4910-8FD9-3EF290C22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госпошлина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27.2</c:v>
                </c:pt>
                <c:pt idx="1">
                  <c:v>0.1</c:v>
                </c:pt>
                <c:pt idx="2">
                  <c:v>0.3</c:v>
                </c:pt>
                <c:pt idx="3">
                  <c:v>12.3</c:v>
                </c:pt>
                <c:pt idx="4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DA-4910-8FD9-3EF290C22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1.4631604718817264E-2"/>
          <c:y val="0.70454817465016184"/>
          <c:w val="0.97286824097733959"/>
          <c:h val="0.2802518238714216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7834869905441"/>
          <c:y val="0"/>
          <c:w val="0.69689557154567039"/>
          <c:h val="0.60583402032200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4A2-4DEB-9F55-1090575B55F0}"/>
                </c:ext>
              </c:extLst>
            </c:dLbl>
            <c:dLbl>
              <c:idx val="2"/>
              <c:layout>
                <c:manualLayout>
                  <c:x val="5.4092470022055653E-2"/>
                  <c:y val="3.234355692181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2-4DEB-9F55-1090575B55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госпошлина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9.1999999999999993</c:v>
                </c:pt>
                <c:pt idx="1">
                  <c:v>0.05</c:v>
                </c:pt>
                <c:pt idx="2">
                  <c:v>0.5</c:v>
                </c:pt>
                <c:pt idx="3">
                  <c:v>3.1</c:v>
                </c:pt>
                <c:pt idx="4">
                  <c:v>23.6</c:v>
                </c:pt>
                <c:pt idx="6">
                  <c:v>63.55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7-415A-B5E4-5480E6CB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2750692936275225E-2"/>
          <c:y val="0.44289837122561759"/>
          <c:w val="0.89712669114478139"/>
          <c:h val="0.4963085346716296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</c:v>
                </c:pt>
                <c:pt idx="2">
                  <c:v>прогноз на 2024 год</c:v>
                </c:pt>
                <c:pt idx="3">
                  <c:v>прогноз на 2025 год</c:v>
                </c:pt>
                <c:pt idx="4">
                  <c:v>прогноз на 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920</c:v>
                </c:pt>
                <c:pt idx="1">
                  <c:v>892</c:v>
                </c:pt>
                <c:pt idx="2">
                  <c:v>995</c:v>
                </c:pt>
                <c:pt idx="3">
                  <c:v>1073.5999999999999</c:v>
                </c:pt>
                <c:pt idx="4">
                  <c:v>1148.8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8-45B2-8084-A83AA4612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066624"/>
        <c:axId val="121068160"/>
        <c:axId val="0"/>
      </c:bar3DChart>
      <c:catAx>
        <c:axId val="12106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068160"/>
        <c:crosses val="autoZero"/>
        <c:auto val="1"/>
        <c:lblAlgn val="ctr"/>
        <c:lblOffset val="100"/>
        <c:noMultiLvlLbl val="0"/>
      </c:catAx>
      <c:valAx>
        <c:axId val="1210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066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4504447095008E-2"/>
          <c:y val="0.11515435844821433"/>
          <c:w val="0.83007692541499578"/>
          <c:h val="0.48993882807469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первоначальный план</c:v>
                </c:pt>
                <c:pt idx="1">
                  <c:v>2023 год уточненный план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2887.3</c:v>
                </c:pt>
                <c:pt idx="1">
                  <c:v>2959.9</c:v>
                </c:pt>
                <c:pt idx="2">
                  <c:v>3256.2</c:v>
                </c:pt>
                <c:pt idx="3">
                  <c:v>4285.2</c:v>
                </c:pt>
                <c:pt idx="4">
                  <c:v>4268.8999999999996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D-46A6-9F1D-AA39EAAEFF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8346368"/>
        <c:axId val="168349056"/>
        <c:axId val="0"/>
      </c:bar3DChart>
      <c:catAx>
        <c:axId val="16834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68349056"/>
        <c:crosses val="autoZero"/>
        <c:auto val="1"/>
        <c:lblAlgn val="ctr"/>
        <c:lblOffset val="100"/>
        <c:noMultiLvlLbl val="0"/>
      </c:catAx>
      <c:valAx>
        <c:axId val="16834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46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80017183625299548"/>
          <c:y val="0.52070782457863152"/>
          <c:w val="0.18984499625827744"/>
          <c:h val="0.108882167214395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73989598248198"/>
          <c:y val="2.5853364601654636E-3"/>
          <c:w val="0.41878290781813465"/>
          <c:h val="0.65783173734610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663-4B3B-9E14-D7B125D3483D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63-4B3B-9E14-D7B125D3483D}"/>
              </c:ext>
            </c:extLst>
          </c:dPt>
          <c:dLbls>
            <c:dLbl>
              <c:idx val="0"/>
              <c:layout>
                <c:manualLayout>
                  <c:x val="1.7717982010306228E-2"/>
                  <c:y val="-6.195640960528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63-4B3B-9E14-D7B125D3483D}"/>
                </c:ext>
              </c:extLst>
            </c:dLbl>
            <c:dLbl>
              <c:idx val="1"/>
              <c:layout>
                <c:manualLayout>
                  <c:x val="6.0481792261918979E-2"/>
                  <c:y val="-1.912386718935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3-4B3B-9E14-D7B125D3483D}"/>
                </c:ext>
              </c:extLst>
            </c:dLbl>
            <c:dLbl>
              <c:idx val="2"/>
              <c:layout>
                <c:manualLayout>
                  <c:x val="3.1837324409437401E-2"/>
                  <c:y val="-2.2771676162966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63-4B3B-9E14-D7B125D3483D}"/>
                </c:ext>
              </c:extLst>
            </c:dLbl>
            <c:dLbl>
              <c:idx val="3"/>
              <c:layout>
                <c:manualLayout>
                  <c:x val="-3.3220997251603414E-2"/>
                  <c:y val="-8.67576221689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63-4B3B-9E14-D7B125D3483D}"/>
                </c:ext>
              </c:extLst>
            </c:dLbl>
            <c:dLbl>
              <c:idx val="4"/>
              <c:layout>
                <c:manualLayout>
                  <c:x val="-2.8176646000911632E-2"/>
                  <c:y val="-1.200203945593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63-4B3B-9E14-D7B125D3483D}"/>
                </c:ext>
              </c:extLst>
            </c:dLbl>
            <c:dLbl>
              <c:idx val="5"/>
              <c:layout>
                <c:manualLayout>
                  <c:x val="-2.8479247373344844E-2"/>
                  <c:y val="-2.4139976510546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63-4B3B-9E14-D7B125D3483D}"/>
                </c:ext>
              </c:extLst>
            </c:dLbl>
            <c:dLbl>
              <c:idx val="6"/>
              <c:layout>
                <c:manualLayout>
                  <c:x val="3.7252480773164393E-3"/>
                  <c:y val="-7.518410652784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3-4B3B-9E14-D7B125D34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50.4</c:v>
                </c:pt>
                <c:pt idx="1">
                  <c:v>0.1</c:v>
                </c:pt>
                <c:pt idx="2">
                  <c:v>8.6999999999999993</c:v>
                </c:pt>
                <c:pt idx="3">
                  <c:v>2.2000000000000002</c:v>
                </c:pt>
                <c:pt idx="4">
                  <c:v>32.1</c:v>
                </c:pt>
                <c:pt idx="5">
                  <c:v>1.7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63-4B3B-9E14-D7B125D3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7090837258996161E-2"/>
          <c:y val="0.51593544394501989"/>
          <c:w val="0.96301929588301194"/>
          <c:h val="0.4840645560549803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957896653458315E-2"/>
          <c:y val="9.1456048830395292E-2"/>
          <c:w val="0.55806877939488253"/>
          <c:h val="0.7670727298956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2646.6</c:v>
                </c:pt>
                <c:pt idx="1">
                  <c:v>4269.6000000000004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7-4360-93FA-C1280A1DC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18627868508496"/>
          <c:y val="0.25513417248829723"/>
          <c:w val="0.31601542729820176"/>
          <c:h val="0.61082101988667992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7C6AC-F8E7-4CD7-B86A-2F42B5BF7C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EC523-EA8C-4506-8DCA-A09F8105D44F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 anchor="b"/>
        <a:lstStyle/>
        <a:p>
          <a:pPr algn="ctr" rtl="0"/>
          <a:r>
            <a:rPr lang="ru-RU" dirty="0">
              <a:latin typeface="Georgia" pitchFamily="18" charset="0"/>
            </a:rPr>
            <a:t>ВВОДНАЯ </a:t>
          </a:r>
        </a:p>
        <a:p>
          <a:pPr algn="ctr" rtl="0"/>
          <a:r>
            <a:rPr lang="ru-RU" dirty="0">
              <a:latin typeface="Georgia" pitchFamily="18" charset="0"/>
            </a:rPr>
            <a:t>ЧАСТЬ</a:t>
          </a:r>
        </a:p>
      </dgm:t>
    </dgm:pt>
    <dgm:pt modelId="{D4545A9F-913F-4430-9AAA-B5321F3086DD}" type="parTrans" cxnId="{BE62A971-15DF-44EA-83C5-33CE847E7B11}">
      <dgm:prSet/>
      <dgm:spPr/>
      <dgm:t>
        <a:bodyPr/>
        <a:lstStyle/>
        <a:p>
          <a:endParaRPr lang="ru-RU"/>
        </a:p>
      </dgm:t>
    </dgm:pt>
    <dgm:pt modelId="{93FF9609-845E-4423-B47B-586E4AF60B6F}" type="sibTrans" cxnId="{BE62A971-15DF-44EA-83C5-33CE847E7B11}">
      <dgm:prSet/>
      <dgm:spPr/>
      <dgm:t>
        <a:bodyPr/>
        <a:lstStyle/>
        <a:p>
          <a:endParaRPr lang="ru-RU"/>
        </a:p>
      </dgm:t>
    </dgm:pt>
    <dgm:pt modelId="{39A00C49-3677-496C-848D-FE483E6E7449}" type="pres">
      <dgm:prSet presAssocID="{10B7C6AC-F8E7-4CD7-B86A-2F42B5BF7C78}" presName="linear" presStyleCnt="0">
        <dgm:presLayoutVars>
          <dgm:animLvl val="lvl"/>
          <dgm:resizeHandles val="exact"/>
        </dgm:presLayoutVars>
      </dgm:prSet>
      <dgm:spPr/>
    </dgm:pt>
    <dgm:pt modelId="{FBE6A054-234F-4F4F-A98D-7B7CEC435DFC}" type="pres">
      <dgm:prSet presAssocID="{8C8EC523-EA8C-4506-8DCA-A09F8105D44F}" presName="parentText" presStyleLbl="node1" presStyleIdx="0" presStyleCnt="1" custLinFactNeighborX="-926" custLinFactNeighborY="-170">
        <dgm:presLayoutVars>
          <dgm:chMax val="0"/>
          <dgm:bulletEnabled val="1"/>
        </dgm:presLayoutVars>
      </dgm:prSet>
      <dgm:spPr>
        <a:prstGeom prst="wave">
          <a:avLst/>
        </a:prstGeom>
      </dgm:spPr>
    </dgm:pt>
  </dgm:ptLst>
  <dgm:cxnLst>
    <dgm:cxn modelId="{BE62A971-15DF-44EA-83C5-33CE847E7B11}" srcId="{10B7C6AC-F8E7-4CD7-B86A-2F42B5BF7C78}" destId="{8C8EC523-EA8C-4506-8DCA-A09F8105D44F}" srcOrd="0" destOrd="0" parTransId="{D4545A9F-913F-4430-9AAA-B5321F3086DD}" sibTransId="{93FF9609-845E-4423-B47B-586E4AF60B6F}"/>
    <dgm:cxn modelId="{90A64A52-BA2B-4D13-B497-E331B19BE6F9}" type="presOf" srcId="{10B7C6AC-F8E7-4CD7-B86A-2F42B5BF7C78}" destId="{39A00C49-3677-496C-848D-FE483E6E7449}" srcOrd="0" destOrd="0" presId="urn:microsoft.com/office/officeart/2005/8/layout/vList2"/>
    <dgm:cxn modelId="{C0D8CFD5-735C-445E-BFB6-A946B53FA588}" type="presOf" srcId="{8C8EC523-EA8C-4506-8DCA-A09F8105D44F}" destId="{FBE6A054-234F-4F4F-A98D-7B7CEC435DFC}" srcOrd="0" destOrd="0" presId="urn:microsoft.com/office/officeart/2005/8/layout/vList2"/>
    <dgm:cxn modelId="{FF2AE889-C541-49F1-8DED-C72BACF1DB02}" type="presParOf" srcId="{39A00C49-3677-496C-848D-FE483E6E7449}" destId="{FBE6A054-234F-4F4F-A98D-7B7CEC435D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64322D-ED12-44DA-8ABD-E8FDE2924C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41E2-D552-4F46-875A-D247445EE48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>
              <a:latin typeface="+mj-lt"/>
            </a:rPr>
            <a:t>ОБЩИЕ ХАРАКТЕРИСТКИ ДОХОДОВ И РАСХОДОВ БЮДЖЕТА МУНИЦИПАЛЬНОГО ОБРАЗОВАНИЯ «КАЛМАЮРСКОЕ СЕЛЬСКОЕ ПОСЕЛЕНИЕ» ЧЕРДАКЛИНСКОГО РАЙОНА УЛЬЯНОВСКОЙ ОБЛАСТИ</a:t>
          </a:r>
        </a:p>
      </dgm:t>
    </dgm:pt>
    <dgm:pt modelId="{6AB37D14-D71D-4FD1-97D3-97200CF26854}" type="parTrans" cxnId="{D64FA03B-EC3A-4915-B03E-CA866185EE68}">
      <dgm:prSet/>
      <dgm:spPr/>
      <dgm:t>
        <a:bodyPr/>
        <a:lstStyle/>
        <a:p>
          <a:endParaRPr lang="ru-RU"/>
        </a:p>
      </dgm:t>
    </dgm:pt>
    <dgm:pt modelId="{CCB5DB64-AB7C-44EB-827B-EF1BBFE14121}" type="sibTrans" cxnId="{D64FA03B-EC3A-4915-B03E-CA866185EE68}">
      <dgm:prSet/>
      <dgm:spPr/>
      <dgm:t>
        <a:bodyPr/>
        <a:lstStyle/>
        <a:p>
          <a:endParaRPr lang="ru-RU"/>
        </a:p>
      </dgm:t>
    </dgm:pt>
    <dgm:pt modelId="{D5B83DCA-F712-433E-8461-2AE057D1F23C}" type="pres">
      <dgm:prSet presAssocID="{E864322D-ED12-44DA-8ABD-E8FDE2924C7C}" presName="linear" presStyleCnt="0">
        <dgm:presLayoutVars>
          <dgm:animLvl val="lvl"/>
          <dgm:resizeHandles val="exact"/>
        </dgm:presLayoutVars>
      </dgm:prSet>
      <dgm:spPr/>
    </dgm:pt>
    <dgm:pt modelId="{2D163EFB-4FA4-4DBF-ACD4-BD2450682D33}" type="pres">
      <dgm:prSet presAssocID="{AC7341E2-D552-4F46-875A-D247445EE48F}" presName="parentText" presStyleLbl="node1" presStyleIdx="0" presStyleCnt="1" custScaleY="116563">
        <dgm:presLayoutVars>
          <dgm:chMax val="0"/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CCCE3113-54D3-4408-895D-D2482D59E368}" type="presOf" srcId="{AC7341E2-D552-4F46-875A-D247445EE48F}" destId="{2D163EFB-4FA4-4DBF-ACD4-BD2450682D33}" srcOrd="0" destOrd="0" presId="urn:microsoft.com/office/officeart/2005/8/layout/vList2"/>
    <dgm:cxn modelId="{D64FA03B-EC3A-4915-B03E-CA866185EE68}" srcId="{E864322D-ED12-44DA-8ABD-E8FDE2924C7C}" destId="{AC7341E2-D552-4F46-875A-D247445EE48F}" srcOrd="0" destOrd="0" parTransId="{6AB37D14-D71D-4FD1-97D3-97200CF26854}" sibTransId="{CCB5DB64-AB7C-44EB-827B-EF1BBFE14121}"/>
    <dgm:cxn modelId="{ADBC9954-50BB-4B2C-9117-7B67D9584C6C}" type="presOf" srcId="{E864322D-ED12-44DA-8ABD-E8FDE2924C7C}" destId="{D5B83DCA-F712-433E-8461-2AE057D1F23C}" srcOrd="0" destOrd="0" presId="urn:microsoft.com/office/officeart/2005/8/layout/vList2"/>
    <dgm:cxn modelId="{96CC563A-68CF-4463-9A22-023EC72728AE}" type="presParOf" srcId="{D5B83DCA-F712-433E-8461-2AE057D1F23C}" destId="{2D163EFB-4FA4-4DBF-ACD4-BD2450682D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FE1AED-A242-40A9-A072-1EE8D7181D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22178-86D7-4B4B-A820-2C28E035C54A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>
              <a:latin typeface="+mj-lt"/>
            </a:rPr>
            <a:t>ДОХОДЫ БЮДЖЕТА МУНИЦИПАЛЬНОГО ОБРАЗОВАНИЯ «КАЛМАЮРСКОЕ СЕЛЬСКОЕ ПОСЕЛЕНИЕ» ЧЕРДАКЛИНСКОГО РАЙОНА УЛЬЯНОВСКОЙ ОБЛАСТИ</a:t>
          </a:r>
        </a:p>
      </dgm:t>
    </dgm:pt>
    <dgm:pt modelId="{CE0516E4-C336-4D8F-BF6F-470A17958354}" type="parTrans" cxnId="{480E1071-CA43-4012-B1DD-DEA002AE5F84}">
      <dgm:prSet/>
      <dgm:spPr/>
      <dgm:t>
        <a:bodyPr/>
        <a:lstStyle/>
        <a:p>
          <a:endParaRPr lang="ru-RU"/>
        </a:p>
      </dgm:t>
    </dgm:pt>
    <dgm:pt modelId="{5EF05219-76D5-49E2-88E4-5EA54109EB8E}" type="sibTrans" cxnId="{480E1071-CA43-4012-B1DD-DEA002AE5F84}">
      <dgm:prSet/>
      <dgm:spPr/>
      <dgm:t>
        <a:bodyPr/>
        <a:lstStyle/>
        <a:p>
          <a:endParaRPr lang="ru-RU"/>
        </a:p>
      </dgm:t>
    </dgm:pt>
    <dgm:pt modelId="{1D2A84B0-F166-4612-BD02-6703B7FB72A2}" type="pres">
      <dgm:prSet presAssocID="{20FE1AED-A242-40A9-A072-1EE8D7181D4E}" presName="linear" presStyleCnt="0">
        <dgm:presLayoutVars>
          <dgm:animLvl val="lvl"/>
          <dgm:resizeHandles val="exact"/>
        </dgm:presLayoutVars>
      </dgm:prSet>
      <dgm:spPr/>
    </dgm:pt>
    <dgm:pt modelId="{33320BCC-C1A1-4A59-8B18-8A840CF52032}" type="pres">
      <dgm:prSet presAssocID="{5A322178-86D7-4B4B-A820-2C28E035C54A}" presName="parentText" presStyleLbl="node1" presStyleIdx="0" presStyleCnt="1" custScaleY="108335">
        <dgm:presLayoutVars>
          <dgm:chMax val="0"/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480E1071-CA43-4012-B1DD-DEA002AE5F84}" srcId="{20FE1AED-A242-40A9-A072-1EE8D7181D4E}" destId="{5A322178-86D7-4B4B-A820-2C28E035C54A}" srcOrd="0" destOrd="0" parTransId="{CE0516E4-C336-4D8F-BF6F-470A17958354}" sibTransId="{5EF05219-76D5-49E2-88E4-5EA54109EB8E}"/>
    <dgm:cxn modelId="{5EAE1CE0-4F40-41E2-9488-A8082366EEF2}" type="presOf" srcId="{5A322178-86D7-4B4B-A820-2C28E035C54A}" destId="{33320BCC-C1A1-4A59-8B18-8A840CF52032}" srcOrd="0" destOrd="0" presId="urn:microsoft.com/office/officeart/2005/8/layout/vList2"/>
    <dgm:cxn modelId="{187165F2-A5A1-4F42-9DFA-5B5DF78E35F1}" type="presOf" srcId="{20FE1AED-A242-40A9-A072-1EE8D7181D4E}" destId="{1D2A84B0-F166-4612-BD02-6703B7FB72A2}" srcOrd="0" destOrd="0" presId="urn:microsoft.com/office/officeart/2005/8/layout/vList2"/>
    <dgm:cxn modelId="{60802F39-76C5-4267-9C35-2CDB5B5EF6FF}" type="presParOf" srcId="{1D2A84B0-F166-4612-BD02-6703B7FB72A2}" destId="{33320BCC-C1A1-4A59-8B18-8A840CF52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144552-A911-418B-A23A-055C1A02D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A9AC3-5BF8-4E03-9FED-8ACB88B4ED84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>
              <a:latin typeface="+mj-lt"/>
            </a:rPr>
            <a:t>РАСХОДЫ БЮДЖЕТА МУНИЦИПАЛЬНОГО ОБРАЗОВАНИЯ «КАЛМАЮРСКОЕ СЕЛЬСКОЕ ПОСЕЛЕНИЕ» ЧЕРДАКЛИНСКОГО РАЙОНА УЛЬЯНОВСКОЙ ОБЛАСТИ</a:t>
          </a:r>
        </a:p>
      </dgm:t>
    </dgm:pt>
    <dgm:pt modelId="{D1B03C88-81C0-4699-80C5-6879B7BEC60C}" type="parTrans" cxnId="{2137EDA5-CDA3-45AC-97D5-E17F37ACBA49}">
      <dgm:prSet/>
      <dgm:spPr/>
      <dgm:t>
        <a:bodyPr/>
        <a:lstStyle/>
        <a:p>
          <a:endParaRPr lang="ru-RU"/>
        </a:p>
      </dgm:t>
    </dgm:pt>
    <dgm:pt modelId="{A69FAB8B-F5C3-447D-B885-220B5E884ABA}" type="sibTrans" cxnId="{2137EDA5-CDA3-45AC-97D5-E17F37ACBA49}">
      <dgm:prSet/>
      <dgm:spPr/>
      <dgm:t>
        <a:bodyPr/>
        <a:lstStyle/>
        <a:p>
          <a:endParaRPr lang="ru-RU"/>
        </a:p>
      </dgm:t>
    </dgm:pt>
    <dgm:pt modelId="{3F234F61-1481-42E1-8AB4-0B290AFA2DEC}" type="pres">
      <dgm:prSet presAssocID="{72144552-A911-418B-A23A-055C1A02D2C9}" presName="linear" presStyleCnt="0">
        <dgm:presLayoutVars>
          <dgm:animLvl val="lvl"/>
          <dgm:resizeHandles val="exact"/>
        </dgm:presLayoutVars>
      </dgm:prSet>
      <dgm:spPr/>
    </dgm:pt>
    <dgm:pt modelId="{9520714F-7407-461F-8AAC-DC1AF6CF327B}" type="pres">
      <dgm:prSet presAssocID="{E59A9AC3-5BF8-4E03-9FED-8ACB88B4ED84}" presName="parentText" presStyleLbl="node1" presStyleIdx="0" presStyleCnt="1" custScaleY="115324" custLinFactNeighborX="-935" custLinFactNeighborY="0">
        <dgm:presLayoutVars>
          <dgm:chMax val="0"/>
          <dgm:bulletEnabled val="1"/>
        </dgm:presLayoutVars>
      </dgm:prSet>
      <dgm:spPr>
        <a:prstGeom prst="wave">
          <a:avLst/>
        </a:prstGeom>
      </dgm:spPr>
    </dgm:pt>
  </dgm:ptLst>
  <dgm:cxnLst>
    <dgm:cxn modelId="{8E103035-60BB-4562-82D9-779D379EDAA8}" type="presOf" srcId="{E59A9AC3-5BF8-4E03-9FED-8ACB88B4ED84}" destId="{9520714F-7407-461F-8AAC-DC1AF6CF327B}" srcOrd="0" destOrd="0" presId="urn:microsoft.com/office/officeart/2005/8/layout/vList2"/>
    <dgm:cxn modelId="{5F87A273-F35B-4D4A-8E11-075194FBFBE5}" type="presOf" srcId="{72144552-A911-418B-A23A-055C1A02D2C9}" destId="{3F234F61-1481-42E1-8AB4-0B290AFA2DEC}" srcOrd="0" destOrd="0" presId="urn:microsoft.com/office/officeart/2005/8/layout/vList2"/>
    <dgm:cxn modelId="{2137EDA5-CDA3-45AC-97D5-E17F37ACBA49}" srcId="{72144552-A911-418B-A23A-055C1A02D2C9}" destId="{E59A9AC3-5BF8-4E03-9FED-8ACB88B4ED84}" srcOrd="0" destOrd="0" parTransId="{D1B03C88-81C0-4699-80C5-6879B7BEC60C}" sibTransId="{A69FAB8B-F5C3-447D-B885-220B5E884ABA}"/>
    <dgm:cxn modelId="{5CFDFBDE-6A50-4504-9C27-161C143C920F}" type="presParOf" srcId="{3F234F61-1481-42E1-8AB4-0B290AFA2DEC}" destId="{9520714F-7407-461F-8AAC-DC1AF6CF3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DC91D4-45FE-49B7-8593-AA2E44EFE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5E007-2F22-42B7-9654-AE30819BD9D8}">
      <dgm:prSet custT="1"/>
      <dgm:spPr>
        <a:solidFill>
          <a:schemeClr val="accent2"/>
        </a:solidFill>
      </dgm:spPr>
      <dgm:t>
        <a:bodyPr/>
        <a:lstStyle/>
        <a:p>
          <a:pPr algn="ctr" rtl="0"/>
          <a:br>
            <a:rPr lang="ru-RU" sz="2800" b="1" dirty="0">
              <a:latin typeface="+mj-lt"/>
            </a:rPr>
          </a:br>
          <a:br>
            <a:rPr lang="ru-RU" sz="2800" b="1" dirty="0">
              <a:latin typeface="+mj-lt"/>
            </a:rPr>
          </a:br>
          <a:r>
            <a:rPr lang="ru-RU" sz="2800" b="1" dirty="0">
              <a:latin typeface="+mj-lt"/>
            </a:rPr>
            <a:t>АДМИНИСТРАЦИЯ МУНИЦИПАЛЬНОГО ОБРАЗОВАНИЯ «КАЛМАЮРСКОЕ СЕЛЬСКОЕ ПОСЕЛЕНИЕ» ЧЕРДАКЛИНСКОГО РАЙОНА УЛЬЯНОВСКОЙ ОБЛАСТИ</a:t>
          </a:r>
          <a:br>
            <a:rPr lang="ru-RU" sz="2800" b="1" dirty="0">
              <a:latin typeface="+mj-lt"/>
            </a:rPr>
          </a:br>
          <a:r>
            <a:rPr lang="ru-RU" sz="2800" b="1" dirty="0">
              <a:latin typeface="+mj-lt"/>
            </a:rPr>
            <a:t>Советская ул., зд.44А, </a:t>
          </a:r>
          <a:r>
            <a:rPr lang="ru-RU" sz="2800" b="1" dirty="0" err="1">
              <a:latin typeface="+mj-lt"/>
            </a:rPr>
            <a:t>с.Чувашский</a:t>
          </a:r>
          <a:r>
            <a:rPr lang="ru-RU" sz="2800" b="1" dirty="0">
              <a:latin typeface="+mj-lt"/>
            </a:rPr>
            <a:t> Калмаюр, Чердаклинский район,</a:t>
          </a:r>
          <a:br>
            <a:rPr lang="ru-RU" sz="2800" b="1" dirty="0">
              <a:latin typeface="+mj-lt"/>
            </a:rPr>
          </a:br>
          <a:r>
            <a:rPr lang="ru-RU" sz="2800" b="1" dirty="0">
              <a:latin typeface="+mj-lt"/>
            </a:rPr>
            <a:t>Ульяновская обл., </a:t>
          </a:r>
          <a:r>
            <a:rPr lang="ru-RU" sz="2800" b="1" dirty="0">
              <a:latin typeface="BatangChe" pitchFamily="49" charset="-127"/>
              <a:ea typeface="BatangChe" pitchFamily="49" charset="-127"/>
            </a:rPr>
            <a:t>433421</a:t>
          </a:r>
          <a:br>
            <a:rPr lang="ru-RU" sz="2800" b="1" dirty="0">
              <a:latin typeface="+mj-lt"/>
            </a:rPr>
          </a:br>
          <a:br>
            <a:rPr lang="ru-RU" sz="2800" b="1" dirty="0">
              <a:latin typeface="+mj-lt"/>
            </a:rPr>
          </a:br>
          <a:r>
            <a:rPr lang="ru-RU" sz="2800" b="0" dirty="0">
              <a:latin typeface="Constantia" pitchFamily="18" charset="0"/>
            </a:rPr>
            <a:t>тел/факс 8(231)42-1-39, 8(231)42-0-10</a:t>
          </a:r>
          <a:br>
            <a:rPr lang="ru-RU" sz="2800" b="1" dirty="0">
              <a:latin typeface="+mj-lt"/>
            </a:rPr>
          </a:br>
          <a:br>
            <a:rPr lang="ru-RU" sz="2800" b="1" dirty="0">
              <a:latin typeface="+mj-lt"/>
            </a:rPr>
          </a:br>
          <a:r>
            <a:rPr lang="en-US" sz="2800" b="1" dirty="0">
              <a:latin typeface="+mj-lt"/>
            </a:rPr>
            <a:t>E-mail</a:t>
          </a:r>
          <a:r>
            <a:rPr lang="ru-RU" sz="2800" b="1" dirty="0">
              <a:latin typeface="+mj-lt"/>
            </a:rPr>
            <a:t>: </a:t>
          </a:r>
          <a:r>
            <a:rPr lang="en-US" sz="2800" b="1" dirty="0">
              <a:latin typeface="+mj-lt"/>
            </a:rPr>
            <a:t>kalmayr42@mail.ru</a:t>
          </a:r>
          <a:br>
            <a:rPr lang="ru-RU" sz="2800" b="1" dirty="0">
              <a:latin typeface="+mj-lt"/>
            </a:rPr>
          </a:br>
          <a:endParaRPr lang="ru-RU" sz="2800" dirty="0">
            <a:latin typeface="+mj-lt"/>
          </a:endParaRPr>
        </a:p>
      </dgm:t>
    </dgm:pt>
    <dgm:pt modelId="{3AA0FA6B-31CE-4128-A9FC-8DD861BE618E}" type="parTrans" cxnId="{7650BDE7-1877-44DF-A63C-A1DF9AD8C76A}">
      <dgm:prSet/>
      <dgm:spPr/>
      <dgm:t>
        <a:bodyPr/>
        <a:lstStyle/>
        <a:p>
          <a:endParaRPr lang="ru-RU"/>
        </a:p>
      </dgm:t>
    </dgm:pt>
    <dgm:pt modelId="{295A1A2A-B2E6-484C-A3E0-F7A79E0ADD5A}" type="sibTrans" cxnId="{7650BDE7-1877-44DF-A63C-A1DF9AD8C76A}">
      <dgm:prSet/>
      <dgm:spPr/>
      <dgm:t>
        <a:bodyPr/>
        <a:lstStyle/>
        <a:p>
          <a:endParaRPr lang="ru-RU"/>
        </a:p>
      </dgm:t>
    </dgm:pt>
    <dgm:pt modelId="{A58A0F34-646E-4BD2-8260-F90C2C90B3C0}" type="pres">
      <dgm:prSet presAssocID="{CBDC91D4-45FE-49B7-8593-AA2E44EFEF48}" presName="linear" presStyleCnt="0">
        <dgm:presLayoutVars>
          <dgm:animLvl val="lvl"/>
          <dgm:resizeHandles val="exact"/>
        </dgm:presLayoutVars>
      </dgm:prSet>
      <dgm:spPr/>
    </dgm:pt>
    <dgm:pt modelId="{77FC5831-99BF-4190-A197-022B23680597}" type="pres">
      <dgm:prSet presAssocID="{9E25E007-2F22-42B7-9654-AE30819BD9D8}" presName="parentText" presStyleLbl="node1" presStyleIdx="0" presStyleCnt="1" custScaleY="522899">
        <dgm:presLayoutVars>
          <dgm:chMax val="0"/>
          <dgm:bulletEnabled val="1"/>
        </dgm:presLayoutVars>
      </dgm:prSet>
      <dgm:spPr/>
    </dgm:pt>
  </dgm:ptLst>
  <dgm:cxnLst>
    <dgm:cxn modelId="{80F8AB29-4E28-40D5-8724-4874DA174305}" type="presOf" srcId="{9E25E007-2F22-42B7-9654-AE30819BD9D8}" destId="{77FC5831-99BF-4190-A197-022B23680597}" srcOrd="0" destOrd="0" presId="urn:microsoft.com/office/officeart/2005/8/layout/vList2"/>
    <dgm:cxn modelId="{7650BDE7-1877-44DF-A63C-A1DF9AD8C76A}" srcId="{CBDC91D4-45FE-49B7-8593-AA2E44EFEF48}" destId="{9E25E007-2F22-42B7-9654-AE30819BD9D8}" srcOrd="0" destOrd="0" parTransId="{3AA0FA6B-31CE-4128-A9FC-8DD861BE618E}" sibTransId="{295A1A2A-B2E6-484C-A3E0-F7A79E0ADD5A}"/>
    <dgm:cxn modelId="{4EF1DBF9-DD1E-4EFA-B93B-9E2F99AED5F4}" type="presOf" srcId="{CBDC91D4-45FE-49B7-8593-AA2E44EFEF48}" destId="{A58A0F34-646E-4BD2-8260-F90C2C90B3C0}" srcOrd="0" destOrd="0" presId="urn:microsoft.com/office/officeart/2005/8/layout/vList2"/>
    <dgm:cxn modelId="{97E73E9D-5246-4E52-B40B-A79D103890B4}" type="presParOf" srcId="{A58A0F34-646E-4BD2-8260-F90C2C90B3C0}" destId="{77FC5831-99BF-4190-A197-022B23680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A26FF-7064-4BEA-B978-738AC17DA4A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4FAF2-9BE7-4C43-A9CD-AF7F025755A4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Цели Бюджета для граждан</a:t>
          </a:r>
        </a:p>
      </dgm:t>
    </dgm:pt>
    <dgm:pt modelId="{7F28C290-25C2-4F7B-8C46-D0EF0B7CD871}" type="parTrans" cxnId="{AC3BA9A6-6A76-4BEA-B382-8A8B61410F04}">
      <dgm:prSet/>
      <dgm:spPr/>
      <dgm:t>
        <a:bodyPr/>
        <a:lstStyle/>
        <a:p>
          <a:endParaRPr lang="ru-RU"/>
        </a:p>
      </dgm:t>
    </dgm:pt>
    <dgm:pt modelId="{60E14D6B-0B50-4FC0-B517-8583CEECB4CD}" type="sibTrans" cxnId="{AC3BA9A6-6A76-4BEA-B382-8A8B61410F04}">
      <dgm:prSet/>
      <dgm:spPr/>
      <dgm:t>
        <a:bodyPr/>
        <a:lstStyle/>
        <a:p>
          <a:endParaRPr lang="ru-RU"/>
        </a:p>
      </dgm:t>
    </dgm:pt>
    <dgm:pt modelId="{24A9CD9A-0B1C-48D5-9341-FE9B3A51CAD4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Повышение финансовой грамотности населения</a:t>
          </a:r>
        </a:p>
      </dgm:t>
    </dgm:pt>
    <dgm:pt modelId="{6DC36AEB-5F60-4907-90EB-1C7F831A1806}" type="parTrans" cxnId="{00720F40-CF35-465A-899D-3E8997EDBFD4}">
      <dgm:prSet/>
      <dgm:spPr/>
      <dgm:t>
        <a:bodyPr/>
        <a:lstStyle/>
        <a:p>
          <a:endParaRPr lang="ru-RU"/>
        </a:p>
      </dgm:t>
    </dgm:pt>
    <dgm:pt modelId="{0D3D43ED-EE97-44E7-9961-157B7C95F126}" type="sibTrans" cxnId="{00720F40-CF35-465A-899D-3E8997EDBFD4}">
      <dgm:prSet/>
      <dgm:spPr/>
      <dgm:t>
        <a:bodyPr/>
        <a:lstStyle/>
        <a:p>
          <a:endParaRPr lang="ru-RU"/>
        </a:p>
      </dgm:t>
    </dgm:pt>
    <dgm:pt modelId="{601E918C-A9B9-43AD-937D-F15BB3EA8E06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Взаимодействие власти и гражданина, общественный контроль</a:t>
          </a:r>
        </a:p>
      </dgm:t>
    </dgm:pt>
    <dgm:pt modelId="{4654A1CA-8073-42B9-965D-4CDF29647251}" type="parTrans" cxnId="{DADD60A1-96C1-49DC-9B56-B4C7CD1E363D}">
      <dgm:prSet/>
      <dgm:spPr/>
      <dgm:t>
        <a:bodyPr/>
        <a:lstStyle/>
        <a:p>
          <a:endParaRPr lang="ru-RU"/>
        </a:p>
      </dgm:t>
    </dgm:pt>
    <dgm:pt modelId="{E2C06E51-A0B4-495A-8E71-57D98A001BB7}" type="sibTrans" cxnId="{DADD60A1-96C1-49DC-9B56-B4C7CD1E363D}">
      <dgm:prSet/>
      <dgm:spPr/>
      <dgm:t>
        <a:bodyPr/>
        <a:lstStyle/>
        <a:p>
          <a:endParaRPr lang="ru-RU"/>
        </a:p>
      </dgm:t>
    </dgm:pt>
    <dgm:pt modelId="{14A56B2E-76A3-4B7D-AEC4-88E564D852F2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Раскрытие информации о бюджете муниципального образования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</a:t>
          </a:r>
        </a:p>
      </dgm:t>
    </dgm:pt>
    <dgm:pt modelId="{A2D4D195-3DDC-4DD4-AE9C-341716E87FA7}" type="parTrans" cxnId="{584BA74E-7467-4D79-94F0-E17AE8A62740}">
      <dgm:prSet/>
      <dgm:spPr/>
      <dgm:t>
        <a:bodyPr/>
        <a:lstStyle/>
        <a:p>
          <a:endParaRPr lang="ru-RU"/>
        </a:p>
      </dgm:t>
    </dgm:pt>
    <dgm:pt modelId="{C028DEF7-DC93-494D-BAE0-B2FEF33F9C56}" type="sibTrans" cxnId="{584BA74E-7467-4D79-94F0-E17AE8A62740}">
      <dgm:prSet/>
      <dgm:spPr/>
      <dgm:t>
        <a:bodyPr/>
        <a:lstStyle/>
        <a:p>
          <a:endParaRPr lang="ru-RU"/>
        </a:p>
      </dgm:t>
    </dgm:pt>
    <dgm:pt modelId="{C5B62191-6CCA-4936-B5C7-3CBFBBE55287}" type="pres">
      <dgm:prSet presAssocID="{A81A26FF-7064-4BEA-B978-738AC17DA4A7}" presName="composite" presStyleCnt="0">
        <dgm:presLayoutVars>
          <dgm:chMax val="1"/>
          <dgm:dir/>
          <dgm:resizeHandles val="exact"/>
        </dgm:presLayoutVars>
      </dgm:prSet>
      <dgm:spPr/>
    </dgm:pt>
    <dgm:pt modelId="{262A78DC-985E-481C-95D3-1B9B6D11B14C}" type="pres">
      <dgm:prSet presAssocID="{A81A26FF-7064-4BEA-B978-738AC17DA4A7}" presName="radial" presStyleCnt="0">
        <dgm:presLayoutVars>
          <dgm:animLvl val="ctr"/>
        </dgm:presLayoutVars>
      </dgm:prSet>
      <dgm:spPr/>
    </dgm:pt>
    <dgm:pt modelId="{000CB5E4-119E-4C5D-86BD-255F174E8602}" type="pres">
      <dgm:prSet presAssocID="{4884FAF2-9BE7-4C43-A9CD-AF7F025755A4}" presName="centerShape" presStyleLbl="vennNode1" presStyleIdx="0" presStyleCnt="4" custScaleX="151272" custScaleY="61750" custLinFactNeighborX="3974" custLinFactNeighborY="-12832"/>
      <dgm:spPr/>
    </dgm:pt>
    <dgm:pt modelId="{24B89376-B55B-43CA-A44A-6193BF6B86A8}" type="pres">
      <dgm:prSet presAssocID="{24A9CD9A-0B1C-48D5-9341-FE9B3A51CAD4}" presName="node" presStyleLbl="vennNode1" presStyleIdx="1" presStyleCnt="4" custScaleX="212720" custRadScaleRad="114922" custRadScaleInc="1012">
        <dgm:presLayoutVars>
          <dgm:bulletEnabled val="1"/>
        </dgm:presLayoutVars>
      </dgm:prSet>
      <dgm:spPr/>
    </dgm:pt>
    <dgm:pt modelId="{C2507911-0C1C-4EEC-A466-466333D6CECF}" type="pres">
      <dgm:prSet presAssocID="{601E918C-A9B9-43AD-937D-F15BB3EA8E06}" presName="node" presStyleLbl="vennNode1" presStyleIdx="2" presStyleCnt="4" custScaleX="185849" custRadScaleRad="98191" custRadScaleInc="1604">
        <dgm:presLayoutVars>
          <dgm:bulletEnabled val="1"/>
        </dgm:presLayoutVars>
      </dgm:prSet>
      <dgm:spPr/>
    </dgm:pt>
    <dgm:pt modelId="{E427506A-21E4-463C-A81F-B5C75F6139E6}" type="pres">
      <dgm:prSet presAssocID="{14A56B2E-76A3-4B7D-AEC4-88E564D852F2}" presName="node" presStyleLbl="vennNode1" presStyleIdx="3" presStyleCnt="4" custScaleX="250937" custScaleY="141453">
        <dgm:presLayoutVars>
          <dgm:bulletEnabled val="1"/>
        </dgm:presLayoutVars>
      </dgm:prSet>
      <dgm:spPr/>
    </dgm:pt>
  </dgm:ptLst>
  <dgm:cxnLst>
    <dgm:cxn modelId="{203E8626-924E-455A-A25C-FE9E1DE878B6}" type="presOf" srcId="{24A9CD9A-0B1C-48D5-9341-FE9B3A51CAD4}" destId="{24B89376-B55B-43CA-A44A-6193BF6B86A8}" srcOrd="0" destOrd="0" presId="urn:microsoft.com/office/officeart/2005/8/layout/radial3"/>
    <dgm:cxn modelId="{00720F40-CF35-465A-899D-3E8997EDBFD4}" srcId="{4884FAF2-9BE7-4C43-A9CD-AF7F025755A4}" destId="{24A9CD9A-0B1C-48D5-9341-FE9B3A51CAD4}" srcOrd="0" destOrd="0" parTransId="{6DC36AEB-5F60-4907-90EB-1C7F831A1806}" sibTransId="{0D3D43ED-EE97-44E7-9961-157B7C95F126}"/>
    <dgm:cxn modelId="{584BA74E-7467-4D79-94F0-E17AE8A62740}" srcId="{4884FAF2-9BE7-4C43-A9CD-AF7F025755A4}" destId="{14A56B2E-76A3-4B7D-AEC4-88E564D852F2}" srcOrd="2" destOrd="0" parTransId="{A2D4D195-3DDC-4DD4-AE9C-341716E87FA7}" sibTransId="{C028DEF7-DC93-494D-BAE0-B2FEF33F9C56}"/>
    <dgm:cxn modelId="{77EE054F-9F01-4854-9FEF-25F234125FF3}" type="presOf" srcId="{4884FAF2-9BE7-4C43-A9CD-AF7F025755A4}" destId="{000CB5E4-119E-4C5D-86BD-255F174E8602}" srcOrd="0" destOrd="0" presId="urn:microsoft.com/office/officeart/2005/8/layout/radial3"/>
    <dgm:cxn modelId="{65FA8850-716D-4513-9389-2D98116B0966}" type="presOf" srcId="{A81A26FF-7064-4BEA-B978-738AC17DA4A7}" destId="{C5B62191-6CCA-4936-B5C7-3CBFBBE55287}" srcOrd="0" destOrd="0" presId="urn:microsoft.com/office/officeart/2005/8/layout/radial3"/>
    <dgm:cxn modelId="{DADD60A1-96C1-49DC-9B56-B4C7CD1E363D}" srcId="{4884FAF2-9BE7-4C43-A9CD-AF7F025755A4}" destId="{601E918C-A9B9-43AD-937D-F15BB3EA8E06}" srcOrd="1" destOrd="0" parTransId="{4654A1CA-8073-42B9-965D-4CDF29647251}" sibTransId="{E2C06E51-A0B4-495A-8E71-57D98A001BB7}"/>
    <dgm:cxn modelId="{AC3BA9A6-6A76-4BEA-B382-8A8B61410F04}" srcId="{A81A26FF-7064-4BEA-B978-738AC17DA4A7}" destId="{4884FAF2-9BE7-4C43-A9CD-AF7F025755A4}" srcOrd="0" destOrd="0" parTransId="{7F28C290-25C2-4F7B-8C46-D0EF0B7CD871}" sibTransId="{60E14D6B-0B50-4FC0-B517-8583CEECB4CD}"/>
    <dgm:cxn modelId="{D910EDB5-091B-4DF8-B3B0-A17D0C237F1E}" type="presOf" srcId="{14A56B2E-76A3-4B7D-AEC4-88E564D852F2}" destId="{E427506A-21E4-463C-A81F-B5C75F6139E6}" srcOrd="0" destOrd="0" presId="urn:microsoft.com/office/officeart/2005/8/layout/radial3"/>
    <dgm:cxn modelId="{6B3205C6-C7EA-4F5A-B4BC-F1AD94F3D7EF}" type="presOf" srcId="{601E918C-A9B9-43AD-937D-F15BB3EA8E06}" destId="{C2507911-0C1C-4EEC-A466-466333D6CECF}" srcOrd="0" destOrd="0" presId="urn:microsoft.com/office/officeart/2005/8/layout/radial3"/>
    <dgm:cxn modelId="{F87D86EA-E0DA-4BE4-8ED8-E7BF8812AC9C}" type="presParOf" srcId="{C5B62191-6CCA-4936-B5C7-3CBFBBE55287}" destId="{262A78DC-985E-481C-95D3-1B9B6D11B14C}" srcOrd="0" destOrd="0" presId="urn:microsoft.com/office/officeart/2005/8/layout/radial3"/>
    <dgm:cxn modelId="{08DC479D-ADE9-4E72-808E-DBC15FFB9ABB}" type="presParOf" srcId="{262A78DC-985E-481C-95D3-1B9B6D11B14C}" destId="{000CB5E4-119E-4C5D-86BD-255F174E8602}" srcOrd="0" destOrd="0" presId="urn:microsoft.com/office/officeart/2005/8/layout/radial3"/>
    <dgm:cxn modelId="{C8B22920-0A40-4FBD-BB4E-24E14148807F}" type="presParOf" srcId="{262A78DC-985E-481C-95D3-1B9B6D11B14C}" destId="{24B89376-B55B-43CA-A44A-6193BF6B86A8}" srcOrd="1" destOrd="0" presId="urn:microsoft.com/office/officeart/2005/8/layout/radial3"/>
    <dgm:cxn modelId="{9E81798D-6564-4962-A634-80C6DEC35627}" type="presParOf" srcId="{262A78DC-985E-481C-95D3-1B9B6D11B14C}" destId="{C2507911-0C1C-4EEC-A466-466333D6CECF}" srcOrd="2" destOrd="0" presId="urn:microsoft.com/office/officeart/2005/8/layout/radial3"/>
    <dgm:cxn modelId="{7A2F7014-28BF-4B30-B8D9-C8E0E6793AD4}" type="presParOf" srcId="{262A78DC-985E-481C-95D3-1B9B6D11B14C}" destId="{E427506A-21E4-463C-A81F-B5C75F6139E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F12D9-24EF-4F73-9CBD-5C991F1F1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952CF-F986-4C97-BB64-327BF6CD89F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br>
            <a:rPr lang="ru-RU" dirty="0"/>
          </a:br>
          <a:r>
            <a:rPr lang="ru-RU" dirty="0"/>
            <a:t>                                                             </a:t>
          </a:r>
          <a:br>
            <a:rPr lang="ru-RU" dirty="0"/>
          </a:br>
          <a:r>
            <a:rPr lang="ru-RU" dirty="0"/>
            <a:t>                                 </a:t>
          </a:r>
          <a:r>
            <a:rPr lang="ru-RU" dirty="0" err="1">
              <a:latin typeface="+mj-lt"/>
            </a:rPr>
            <a:t>В.В.Путин</a:t>
          </a:r>
          <a:r>
            <a:rPr lang="ru-RU" dirty="0"/>
            <a:t> </a:t>
          </a:r>
        </a:p>
      </dgm:t>
    </dgm:pt>
    <dgm:pt modelId="{02715A97-E0AC-4904-8FAA-ED1B76762C7F}" type="parTrans" cxnId="{BC96AC84-D7C0-4985-ADE0-FFEEEFD4E492}">
      <dgm:prSet/>
      <dgm:spPr/>
      <dgm:t>
        <a:bodyPr/>
        <a:lstStyle/>
        <a:p>
          <a:endParaRPr lang="ru-RU"/>
        </a:p>
      </dgm:t>
    </dgm:pt>
    <dgm:pt modelId="{AB6D442D-9459-4D63-A44F-8C20876C31AC}" type="sibTrans" cxnId="{BC96AC84-D7C0-4985-ADE0-FFEEEFD4E492}">
      <dgm:prSet/>
      <dgm:spPr/>
      <dgm:t>
        <a:bodyPr/>
        <a:lstStyle/>
        <a:p>
          <a:endParaRPr lang="ru-RU"/>
        </a:p>
      </dgm:t>
    </dgm:pt>
    <dgm:pt modelId="{F6907B31-FFC6-4095-A20B-B73FB8076F06}" type="pres">
      <dgm:prSet presAssocID="{395F12D9-24EF-4F73-9CBD-5C991F1F11BF}" presName="linear" presStyleCnt="0">
        <dgm:presLayoutVars>
          <dgm:animLvl val="lvl"/>
          <dgm:resizeHandles val="exact"/>
        </dgm:presLayoutVars>
      </dgm:prSet>
      <dgm:spPr/>
    </dgm:pt>
    <dgm:pt modelId="{46A401E6-8D6A-45B2-ACC1-3DF1C971F37D}" type="pres">
      <dgm:prSet presAssocID="{0F3952CF-F986-4C97-BB64-327BF6CD89FC}" presName="parentText" presStyleLbl="node1" presStyleIdx="0" presStyleCnt="1">
        <dgm:presLayoutVars>
          <dgm:chMax val="0"/>
          <dgm:bulletEnabled val="1"/>
        </dgm:presLayoutVars>
      </dgm:prSet>
      <dgm:spPr>
        <a:prstGeom prst="horizontalScroll">
          <a:avLst/>
        </a:prstGeom>
      </dgm:spPr>
    </dgm:pt>
  </dgm:ptLst>
  <dgm:cxnLst>
    <dgm:cxn modelId="{B641226B-F65E-4044-AF36-DB78B46E6036}" type="presOf" srcId="{395F12D9-24EF-4F73-9CBD-5C991F1F11BF}" destId="{F6907B31-FFC6-4095-A20B-B73FB8076F06}" srcOrd="0" destOrd="0" presId="urn:microsoft.com/office/officeart/2005/8/layout/vList2"/>
    <dgm:cxn modelId="{BC96AC84-D7C0-4985-ADE0-FFEEEFD4E492}" srcId="{395F12D9-24EF-4F73-9CBD-5C991F1F11BF}" destId="{0F3952CF-F986-4C97-BB64-327BF6CD89FC}" srcOrd="0" destOrd="0" parTransId="{02715A97-E0AC-4904-8FAA-ED1B76762C7F}" sibTransId="{AB6D442D-9459-4D63-A44F-8C20876C31AC}"/>
    <dgm:cxn modelId="{C151ADB4-39AC-490B-9F17-AE53126EC693}" type="presOf" srcId="{0F3952CF-F986-4C97-BB64-327BF6CD89FC}" destId="{46A401E6-8D6A-45B2-ACC1-3DF1C971F37D}" srcOrd="0" destOrd="0" presId="urn:microsoft.com/office/officeart/2005/8/layout/vList2"/>
    <dgm:cxn modelId="{D6EB44CD-B463-433C-8EF1-C25E455BF092}" type="presParOf" srcId="{F6907B31-FFC6-4095-A20B-B73FB8076F06}" destId="{46A401E6-8D6A-45B2-ACC1-3DF1C971F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89324-1D08-47DD-9CC7-0E876D8A42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B3741-FD51-4BC8-8003-507E846CF01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/>
            <a:t>Постановление администрации муниципального образования «</a:t>
          </a:r>
          <a:r>
            <a:rPr lang="ru-RU" dirty="0" err="1"/>
            <a:t>Калмаюрское</a:t>
          </a:r>
          <a:r>
            <a:rPr lang="ru-RU" dirty="0"/>
            <a:t> сельское поселение» Чердаклинского района Ульяновской области от 21.04.2014 №30 «Об утверждении Порядка представления информации о бюджете муниципального образования «</a:t>
          </a:r>
          <a:r>
            <a:rPr lang="ru-RU" dirty="0" err="1"/>
            <a:t>Калмаюрское</a:t>
          </a:r>
          <a:r>
            <a:rPr lang="ru-RU" dirty="0"/>
            <a:t> сельское поселение» Чердаклинского района Ульяновской области на очередной финансовый и отчёта об исполнении бюджета муниципального образования «</a:t>
          </a:r>
          <a:r>
            <a:rPr lang="ru-RU" dirty="0" err="1"/>
            <a:t>Калмаюрское</a:t>
          </a:r>
          <a:r>
            <a:rPr lang="ru-RU" dirty="0"/>
            <a:t> сельское поселение» Чердаклинского района Ульяновской области за отчётный финансовый год в доступной для граждан форме»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72A18B-0844-4C1C-A378-9D24D6FB6CEA}" type="parTrans" cxnId="{2C749D0C-AB48-49F2-91A6-E854764A0210}">
      <dgm:prSet/>
      <dgm:spPr/>
      <dgm:t>
        <a:bodyPr/>
        <a:lstStyle/>
        <a:p>
          <a:endParaRPr lang="ru-RU"/>
        </a:p>
      </dgm:t>
    </dgm:pt>
    <dgm:pt modelId="{2540F41E-6751-4DE1-B709-5A1C43936D40}" type="sibTrans" cxnId="{2C749D0C-AB48-49F2-91A6-E854764A0210}">
      <dgm:prSet/>
      <dgm:spPr/>
      <dgm:t>
        <a:bodyPr/>
        <a:lstStyle/>
        <a:p>
          <a:endParaRPr lang="ru-RU"/>
        </a:p>
      </dgm:t>
    </dgm:pt>
    <dgm:pt modelId="{AC453D3A-DFA9-49C2-A87D-1DC55401ACAE}" type="pres">
      <dgm:prSet presAssocID="{39889324-1D08-47DD-9CC7-0E876D8A425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823D2A1-516F-4F9A-8CE8-53875C7C0B53}" type="pres">
      <dgm:prSet presAssocID="{9B2B3741-FD51-4BC8-8003-507E846CF016}" presName="horFlow" presStyleCnt="0"/>
      <dgm:spPr/>
    </dgm:pt>
    <dgm:pt modelId="{BC3CDFD5-3E6D-41BF-AED9-BD6AF2D111C7}" type="pres">
      <dgm:prSet presAssocID="{9B2B3741-FD51-4BC8-8003-507E846CF016}" presName="bigChev" presStyleLbl="node1" presStyleIdx="0" presStyleCnt="1" custScaleX="132987" custScaleY="112913"/>
      <dgm:spPr>
        <a:prstGeom prst="horizontalScroll">
          <a:avLst/>
        </a:prstGeom>
      </dgm:spPr>
    </dgm:pt>
  </dgm:ptLst>
  <dgm:cxnLst>
    <dgm:cxn modelId="{2C749D0C-AB48-49F2-91A6-E854764A0210}" srcId="{39889324-1D08-47DD-9CC7-0E876D8A425C}" destId="{9B2B3741-FD51-4BC8-8003-507E846CF016}" srcOrd="0" destOrd="0" parTransId="{5272A18B-0844-4C1C-A378-9D24D6FB6CEA}" sibTransId="{2540F41E-6751-4DE1-B709-5A1C43936D40}"/>
    <dgm:cxn modelId="{9DD54350-482E-4352-961A-9FF4FE569F29}" type="presOf" srcId="{9B2B3741-FD51-4BC8-8003-507E846CF016}" destId="{BC3CDFD5-3E6D-41BF-AED9-BD6AF2D111C7}" srcOrd="0" destOrd="0" presId="urn:microsoft.com/office/officeart/2005/8/layout/lProcess3"/>
    <dgm:cxn modelId="{18904354-CB99-4853-AF66-9D3BBB583DEA}" type="presOf" srcId="{39889324-1D08-47DD-9CC7-0E876D8A425C}" destId="{AC453D3A-DFA9-49C2-A87D-1DC55401ACAE}" srcOrd="0" destOrd="0" presId="urn:microsoft.com/office/officeart/2005/8/layout/lProcess3"/>
    <dgm:cxn modelId="{441689A3-71A7-442E-AE30-FBDE6DF22551}" type="presParOf" srcId="{AC453D3A-DFA9-49C2-A87D-1DC55401ACAE}" destId="{B823D2A1-516F-4F9A-8CE8-53875C7C0B53}" srcOrd="0" destOrd="0" presId="urn:microsoft.com/office/officeart/2005/8/layout/lProcess3"/>
    <dgm:cxn modelId="{98D70315-9C75-4357-AE18-78BE2ECDFB49}" type="presParOf" srcId="{B823D2A1-516F-4F9A-8CE8-53875C7C0B53}" destId="{BC3CDFD5-3E6D-41BF-AED9-BD6AF2D111C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7B3877-4882-4DE5-8A6A-068E92E4CD1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B0357-540B-4792-ACC8-F571F24DE52C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Составление проекта бюджета</a:t>
          </a:r>
        </a:p>
      </dgm:t>
    </dgm:pt>
    <dgm:pt modelId="{C251DA58-8229-40FB-97D6-16CBA19FD82F}" type="parTrans" cxnId="{737FB201-DD8A-4CD3-BF5D-B9C739145B39}">
      <dgm:prSet/>
      <dgm:spPr/>
      <dgm:t>
        <a:bodyPr/>
        <a:lstStyle/>
        <a:p>
          <a:endParaRPr lang="ru-RU"/>
        </a:p>
      </dgm:t>
    </dgm:pt>
    <dgm:pt modelId="{04F53AFD-49A6-4223-87B7-FDD303A8C5E1}" type="sibTrans" cxnId="{737FB201-DD8A-4CD3-BF5D-B9C739145B39}">
      <dgm:prSet/>
      <dgm:spPr/>
      <dgm:t>
        <a:bodyPr/>
        <a:lstStyle/>
        <a:p>
          <a:endParaRPr lang="ru-RU"/>
        </a:p>
      </dgm:t>
    </dgm:pt>
    <dgm:pt modelId="{C9A49ED2-75C5-4140-B314-89CE7FDC8C6E}">
      <dgm:prSet phldrT="[Текст]" custT="1"/>
      <dgm:spPr/>
      <dgm:t>
        <a:bodyPr anchor="t"/>
        <a:lstStyle/>
        <a:p>
          <a:pPr algn="ctr"/>
          <a:r>
            <a:rPr lang="ru-RU" sz="2000" dirty="0">
              <a:latin typeface="+mj-lt"/>
            </a:rPr>
            <a:t>Подготовка материалов для составления проекта бюджета </a:t>
          </a:r>
        </a:p>
        <a:p>
          <a:pPr algn="l"/>
          <a:r>
            <a:rPr lang="ru-RU" sz="1800" dirty="0">
              <a:latin typeface="+mj-lt"/>
            </a:rPr>
            <a:t>- прогноз социально-экономического развития </a:t>
          </a:r>
        </a:p>
        <a:p>
          <a:pPr algn="l"/>
          <a:r>
            <a:rPr lang="ru-RU" sz="1800" dirty="0">
              <a:latin typeface="+mj-lt"/>
            </a:rPr>
            <a:t>- основные направления бюджетной и налоговой политики</a:t>
          </a:r>
        </a:p>
      </dgm:t>
    </dgm:pt>
    <dgm:pt modelId="{2DE9A989-86D3-4FC9-AF3E-C1ACA5B45BDF}" type="parTrans" cxnId="{55B6734E-8823-4E4E-B3B0-79CEF4A5737E}">
      <dgm:prSet/>
      <dgm:spPr/>
      <dgm:t>
        <a:bodyPr/>
        <a:lstStyle/>
        <a:p>
          <a:endParaRPr lang="ru-RU"/>
        </a:p>
      </dgm:t>
    </dgm:pt>
    <dgm:pt modelId="{8EE8C9D7-2FE7-4CEA-8C4B-573BCD7599F0}" type="sibTrans" cxnId="{55B6734E-8823-4E4E-B3B0-79CEF4A5737E}">
      <dgm:prSet/>
      <dgm:spPr/>
      <dgm:t>
        <a:bodyPr/>
        <a:lstStyle/>
        <a:p>
          <a:endParaRPr lang="ru-RU"/>
        </a:p>
      </dgm:t>
    </dgm:pt>
    <dgm:pt modelId="{19E4D317-FD0C-4B8E-B786-57FCB9F974A9}">
      <dgm:prSet phldrT="[Текст]" custT="1"/>
      <dgm:spPr/>
      <dgm:t>
        <a:bodyPr anchor="t"/>
        <a:lstStyle/>
        <a:p>
          <a:r>
            <a:rPr lang="ru-RU" sz="2000" dirty="0">
              <a:latin typeface="+mj-lt"/>
            </a:rPr>
            <a:t>Согласование материалов для составления бюджета</a:t>
          </a:r>
        </a:p>
      </dgm:t>
    </dgm:pt>
    <dgm:pt modelId="{C7A09010-87C3-4D49-95FD-807004FCD53D}" type="parTrans" cxnId="{067B4428-8D56-4854-9EED-00234F0EF74D}">
      <dgm:prSet/>
      <dgm:spPr/>
      <dgm:t>
        <a:bodyPr/>
        <a:lstStyle/>
        <a:p>
          <a:endParaRPr lang="ru-RU"/>
        </a:p>
      </dgm:t>
    </dgm:pt>
    <dgm:pt modelId="{F181F9D6-95AD-42A0-9230-EB6F5EAB9046}" type="sibTrans" cxnId="{067B4428-8D56-4854-9EED-00234F0EF74D}">
      <dgm:prSet/>
      <dgm:spPr/>
      <dgm:t>
        <a:bodyPr/>
        <a:lstStyle/>
        <a:p>
          <a:endParaRPr lang="ru-RU"/>
        </a:p>
      </dgm:t>
    </dgm:pt>
    <dgm:pt modelId="{78F5CC77-ED60-4283-8D7B-08F5C016AEB1}">
      <dgm:prSet phldrT="[Текст]" custT="1"/>
      <dgm:spPr/>
      <dgm:t>
        <a:bodyPr anchor="t"/>
        <a:lstStyle/>
        <a:p>
          <a:r>
            <a:rPr lang="ru-RU" sz="2000" dirty="0">
              <a:latin typeface="+mj-lt"/>
            </a:rPr>
            <a:t>Подготовка проекта решения о бюджете МО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поселение»</a:t>
          </a:r>
        </a:p>
      </dgm:t>
    </dgm:pt>
    <dgm:pt modelId="{408728AE-BB63-4A1D-BE27-51304637F861}" type="parTrans" cxnId="{1D17DED9-29D4-4C49-BCB9-360A418E5503}">
      <dgm:prSet/>
      <dgm:spPr/>
      <dgm:t>
        <a:bodyPr/>
        <a:lstStyle/>
        <a:p>
          <a:endParaRPr lang="ru-RU"/>
        </a:p>
      </dgm:t>
    </dgm:pt>
    <dgm:pt modelId="{A1E2FBAC-3CE2-4A7E-B3B3-C39C66B6199C}" type="sibTrans" cxnId="{1D17DED9-29D4-4C49-BCB9-360A418E5503}">
      <dgm:prSet/>
      <dgm:spPr/>
      <dgm:t>
        <a:bodyPr/>
        <a:lstStyle/>
        <a:p>
          <a:endParaRPr lang="ru-RU"/>
        </a:p>
      </dgm:t>
    </dgm:pt>
    <dgm:pt modelId="{A89FB69F-77DB-43FB-BAA5-09A778DA8078}" type="pres">
      <dgm:prSet presAssocID="{D97B3877-4882-4DE5-8A6A-068E92E4CD1E}" presName="composite" presStyleCnt="0">
        <dgm:presLayoutVars>
          <dgm:chMax val="1"/>
          <dgm:dir/>
          <dgm:resizeHandles val="exact"/>
        </dgm:presLayoutVars>
      </dgm:prSet>
      <dgm:spPr/>
    </dgm:pt>
    <dgm:pt modelId="{D07B7487-A582-47BC-8979-9A09BB1C7ED9}" type="pres">
      <dgm:prSet presAssocID="{927B0357-540B-4792-ACC8-F571F24DE52C}" presName="roof" presStyleLbl="dkBgShp" presStyleIdx="0" presStyleCnt="2" custScaleX="98113" custScaleY="27451"/>
      <dgm:spPr/>
    </dgm:pt>
    <dgm:pt modelId="{0A4AFA22-0E12-415A-951A-2D02EC77D7A8}" type="pres">
      <dgm:prSet presAssocID="{927B0357-540B-4792-ACC8-F571F24DE52C}" presName="pillars" presStyleCnt="0"/>
      <dgm:spPr/>
    </dgm:pt>
    <dgm:pt modelId="{E55D4D78-876A-4924-9CF1-22264E3DB556}" type="pres">
      <dgm:prSet presAssocID="{927B0357-540B-4792-ACC8-F571F24DE52C}" presName="pillar1" presStyleLbl="node1" presStyleIdx="0" presStyleCnt="3" custScaleX="94045" custScaleY="135301" custLinFactNeighborX="1019" custLinFactNeighborY="809">
        <dgm:presLayoutVars>
          <dgm:bulletEnabled val="1"/>
        </dgm:presLayoutVars>
      </dgm:prSet>
      <dgm:spPr/>
    </dgm:pt>
    <dgm:pt modelId="{4193C51E-522D-4C41-99C5-897A0B08B442}" type="pres">
      <dgm:prSet presAssocID="{19E4D317-FD0C-4B8E-B786-57FCB9F974A9}" presName="pillarX" presStyleLbl="node1" presStyleIdx="1" presStyleCnt="3" custScaleY="133683">
        <dgm:presLayoutVars>
          <dgm:bulletEnabled val="1"/>
        </dgm:presLayoutVars>
      </dgm:prSet>
      <dgm:spPr/>
    </dgm:pt>
    <dgm:pt modelId="{846B3AEA-4942-4FD4-A5BE-8C5A4FFFE67A}" type="pres">
      <dgm:prSet presAssocID="{78F5CC77-ED60-4283-8D7B-08F5C016AEB1}" presName="pillarX" presStyleLbl="node1" presStyleIdx="2" presStyleCnt="3" custScaleY="133683">
        <dgm:presLayoutVars>
          <dgm:bulletEnabled val="1"/>
        </dgm:presLayoutVars>
      </dgm:prSet>
      <dgm:spPr/>
    </dgm:pt>
    <dgm:pt modelId="{6BD763F7-F013-4203-A91F-247FACB496D7}" type="pres">
      <dgm:prSet presAssocID="{927B0357-540B-4792-ACC8-F571F24DE52C}" presName="base" presStyleLbl="dkBgShp" presStyleIdx="1" presStyleCnt="2" custFlipVert="1" custScaleY="375276"/>
      <dgm:spPr>
        <a:prstGeom prst="upArrow">
          <a:avLst/>
        </a:prstGeom>
      </dgm:spPr>
    </dgm:pt>
  </dgm:ptLst>
  <dgm:cxnLst>
    <dgm:cxn modelId="{737FB201-DD8A-4CD3-BF5D-B9C739145B39}" srcId="{D97B3877-4882-4DE5-8A6A-068E92E4CD1E}" destId="{927B0357-540B-4792-ACC8-F571F24DE52C}" srcOrd="0" destOrd="0" parTransId="{C251DA58-8229-40FB-97D6-16CBA19FD82F}" sibTransId="{04F53AFD-49A6-4223-87B7-FDD303A8C5E1}"/>
    <dgm:cxn modelId="{067B4428-8D56-4854-9EED-00234F0EF74D}" srcId="{927B0357-540B-4792-ACC8-F571F24DE52C}" destId="{19E4D317-FD0C-4B8E-B786-57FCB9F974A9}" srcOrd="1" destOrd="0" parTransId="{C7A09010-87C3-4D49-95FD-807004FCD53D}" sibTransId="{F181F9D6-95AD-42A0-9230-EB6F5EAB9046}"/>
    <dgm:cxn modelId="{8AC06B66-9CAC-4EDE-BA4A-F4874A8339D6}" type="presOf" srcId="{19E4D317-FD0C-4B8E-B786-57FCB9F974A9}" destId="{4193C51E-522D-4C41-99C5-897A0B08B442}" srcOrd="0" destOrd="0" presId="urn:microsoft.com/office/officeart/2005/8/layout/hList3"/>
    <dgm:cxn modelId="{55B6734E-8823-4E4E-B3B0-79CEF4A5737E}" srcId="{927B0357-540B-4792-ACC8-F571F24DE52C}" destId="{C9A49ED2-75C5-4140-B314-89CE7FDC8C6E}" srcOrd="0" destOrd="0" parTransId="{2DE9A989-86D3-4FC9-AF3E-C1ACA5B45BDF}" sibTransId="{8EE8C9D7-2FE7-4CEA-8C4B-573BCD7599F0}"/>
    <dgm:cxn modelId="{51A42179-C2C2-4F6F-82F4-E068F0870C89}" type="presOf" srcId="{C9A49ED2-75C5-4140-B314-89CE7FDC8C6E}" destId="{E55D4D78-876A-4924-9CF1-22264E3DB556}" srcOrd="0" destOrd="0" presId="urn:microsoft.com/office/officeart/2005/8/layout/hList3"/>
    <dgm:cxn modelId="{2FE68E9D-F0B0-4B5C-9EA2-23073B824071}" type="presOf" srcId="{D97B3877-4882-4DE5-8A6A-068E92E4CD1E}" destId="{A89FB69F-77DB-43FB-BAA5-09A778DA8078}" srcOrd="0" destOrd="0" presId="urn:microsoft.com/office/officeart/2005/8/layout/hList3"/>
    <dgm:cxn modelId="{EB7FD1B4-1BBE-48AC-BEA5-6FCAD4FF3FF0}" type="presOf" srcId="{78F5CC77-ED60-4283-8D7B-08F5C016AEB1}" destId="{846B3AEA-4942-4FD4-A5BE-8C5A4FFFE67A}" srcOrd="0" destOrd="0" presId="urn:microsoft.com/office/officeart/2005/8/layout/hList3"/>
    <dgm:cxn modelId="{EE91DBB9-5438-4206-B85B-A793C22F2795}" type="presOf" srcId="{927B0357-540B-4792-ACC8-F571F24DE52C}" destId="{D07B7487-A582-47BC-8979-9A09BB1C7ED9}" srcOrd="0" destOrd="0" presId="urn:microsoft.com/office/officeart/2005/8/layout/hList3"/>
    <dgm:cxn modelId="{1D17DED9-29D4-4C49-BCB9-360A418E5503}" srcId="{927B0357-540B-4792-ACC8-F571F24DE52C}" destId="{78F5CC77-ED60-4283-8D7B-08F5C016AEB1}" srcOrd="2" destOrd="0" parTransId="{408728AE-BB63-4A1D-BE27-51304637F861}" sibTransId="{A1E2FBAC-3CE2-4A7E-B3B3-C39C66B6199C}"/>
    <dgm:cxn modelId="{7A1B916B-7CB1-4726-B03B-EA5FED36522D}" type="presParOf" srcId="{A89FB69F-77DB-43FB-BAA5-09A778DA8078}" destId="{D07B7487-A582-47BC-8979-9A09BB1C7ED9}" srcOrd="0" destOrd="0" presId="urn:microsoft.com/office/officeart/2005/8/layout/hList3"/>
    <dgm:cxn modelId="{B3AF6A06-1333-41EA-8BC6-133E4088BFDC}" type="presParOf" srcId="{A89FB69F-77DB-43FB-BAA5-09A778DA8078}" destId="{0A4AFA22-0E12-415A-951A-2D02EC77D7A8}" srcOrd="1" destOrd="0" presId="urn:microsoft.com/office/officeart/2005/8/layout/hList3"/>
    <dgm:cxn modelId="{9156A7B4-76FD-43FC-BF55-2224F0AFC53B}" type="presParOf" srcId="{0A4AFA22-0E12-415A-951A-2D02EC77D7A8}" destId="{E55D4D78-876A-4924-9CF1-22264E3DB556}" srcOrd="0" destOrd="0" presId="urn:microsoft.com/office/officeart/2005/8/layout/hList3"/>
    <dgm:cxn modelId="{AE63B156-1F9B-45F1-BE0B-85721D972156}" type="presParOf" srcId="{0A4AFA22-0E12-415A-951A-2D02EC77D7A8}" destId="{4193C51E-522D-4C41-99C5-897A0B08B442}" srcOrd="1" destOrd="0" presId="urn:microsoft.com/office/officeart/2005/8/layout/hList3"/>
    <dgm:cxn modelId="{E5A43726-1BEF-4086-84E2-36EE6A16BBAA}" type="presParOf" srcId="{0A4AFA22-0E12-415A-951A-2D02EC77D7A8}" destId="{846B3AEA-4942-4FD4-A5BE-8C5A4FFFE67A}" srcOrd="2" destOrd="0" presId="urn:microsoft.com/office/officeart/2005/8/layout/hList3"/>
    <dgm:cxn modelId="{17A90FDD-012C-4E42-B149-7176B442A1C8}" type="presParOf" srcId="{A89FB69F-77DB-43FB-BAA5-09A778DA8078}" destId="{6BD763F7-F013-4203-A91F-247FACB496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7B3877-4882-4DE5-8A6A-068E92E4CD1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B0357-540B-4792-ACC8-F571F24DE52C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Рассмотрение и утверждение бюджета</a:t>
          </a:r>
        </a:p>
      </dgm:t>
    </dgm:pt>
    <dgm:pt modelId="{C251DA58-8229-40FB-97D6-16CBA19FD82F}" type="parTrans" cxnId="{737FB201-DD8A-4CD3-BF5D-B9C739145B39}">
      <dgm:prSet/>
      <dgm:spPr/>
      <dgm:t>
        <a:bodyPr/>
        <a:lstStyle/>
        <a:p>
          <a:endParaRPr lang="ru-RU"/>
        </a:p>
      </dgm:t>
    </dgm:pt>
    <dgm:pt modelId="{04F53AFD-49A6-4223-87B7-FDD303A8C5E1}" type="sibTrans" cxnId="{737FB201-DD8A-4CD3-BF5D-B9C739145B39}">
      <dgm:prSet/>
      <dgm:spPr/>
      <dgm:t>
        <a:bodyPr/>
        <a:lstStyle/>
        <a:p>
          <a:endParaRPr lang="ru-RU"/>
        </a:p>
      </dgm:t>
    </dgm:pt>
    <dgm:pt modelId="{C9A49ED2-75C5-4140-B314-89CE7FDC8C6E}">
      <dgm:prSet phldrT="[Текст]" custT="1"/>
      <dgm:spPr/>
      <dgm:t>
        <a:bodyPr anchor="t"/>
        <a:lstStyle/>
        <a:p>
          <a:pPr algn="ctr"/>
          <a:r>
            <a:rPr lang="ru-RU" sz="2000" dirty="0">
              <a:latin typeface="+mj-lt"/>
            </a:rPr>
            <a:t>Проведение публичных слушаний по проекту решения о бюджете</a:t>
          </a:r>
          <a:endParaRPr lang="ru-RU" sz="1800" dirty="0">
            <a:latin typeface="+mj-lt"/>
          </a:endParaRPr>
        </a:p>
      </dgm:t>
    </dgm:pt>
    <dgm:pt modelId="{2DE9A989-86D3-4FC9-AF3E-C1ACA5B45BDF}" type="parTrans" cxnId="{55B6734E-8823-4E4E-B3B0-79CEF4A5737E}">
      <dgm:prSet/>
      <dgm:spPr/>
      <dgm:t>
        <a:bodyPr/>
        <a:lstStyle/>
        <a:p>
          <a:endParaRPr lang="ru-RU"/>
        </a:p>
      </dgm:t>
    </dgm:pt>
    <dgm:pt modelId="{8EE8C9D7-2FE7-4CEA-8C4B-573BCD7599F0}" type="sibTrans" cxnId="{55B6734E-8823-4E4E-B3B0-79CEF4A5737E}">
      <dgm:prSet/>
      <dgm:spPr/>
      <dgm:t>
        <a:bodyPr/>
        <a:lstStyle/>
        <a:p>
          <a:endParaRPr lang="ru-RU"/>
        </a:p>
      </dgm:t>
    </dgm:pt>
    <dgm:pt modelId="{19E4D317-FD0C-4B8E-B786-57FCB9F974A9}">
      <dgm:prSet phldrT="[Текст]" custT="1"/>
      <dgm:spPr/>
      <dgm:t>
        <a:bodyPr anchor="t"/>
        <a:lstStyle/>
        <a:p>
          <a:r>
            <a:rPr lang="ru-RU" sz="2000" dirty="0">
              <a:latin typeface="+mj-lt"/>
            </a:rPr>
            <a:t>Рассмотрение проекта закона о бюджете в двух чтениях и его принятие Советом депутатов МО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поселение»</a:t>
          </a:r>
        </a:p>
      </dgm:t>
    </dgm:pt>
    <dgm:pt modelId="{C7A09010-87C3-4D49-95FD-807004FCD53D}" type="parTrans" cxnId="{067B4428-8D56-4854-9EED-00234F0EF74D}">
      <dgm:prSet/>
      <dgm:spPr/>
      <dgm:t>
        <a:bodyPr/>
        <a:lstStyle/>
        <a:p>
          <a:endParaRPr lang="ru-RU"/>
        </a:p>
      </dgm:t>
    </dgm:pt>
    <dgm:pt modelId="{F181F9D6-95AD-42A0-9230-EB6F5EAB9046}" type="sibTrans" cxnId="{067B4428-8D56-4854-9EED-00234F0EF74D}">
      <dgm:prSet/>
      <dgm:spPr/>
      <dgm:t>
        <a:bodyPr/>
        <a:lstStyle/>
        <a:p>
          <a:endParaRPr lang="ru-RU"/>
        </a:p>
      </dgm:t>
    </dgm:pt>
    <dgm:pt modelId="{78F5CC77-ED60-4283-8D7B-08F5C016AEB1}">
      <dgm:prSet phldrT="[Текст]" custT="1"/>
      <dgm:spPr/>
      <dgm:t>
        <a:bodyPr anchor="t"/>
        <a:lstStyle/>
        <a:p>
          <a:r>
            <a:rPr lang="ru-RU" sz="2000" dirty="0">
              <a:latin typeface="+mj-lt"/>
            </a:rPr>
            <a:t>Подписание решения о бюджете МО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поселение» Главой МО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поселение»</a:t>
          </a:r>
        </a:p>
      </dgm:t>
    </dgm:pt>
    <dgm:pt modelId="{408728AE-BB63-4A1D-BE27-51304637F861}" type="parTrans" cxnId="{1D17DED9-29D4-4C49-BCB9-360A418E5503}">
      <dgm:prSet/>
      <dgm:spPr/>
      <dgm:t>
        <a:bodyPr/>
        <a:lstStyle/>
        <a:p>
          <a:endParaRPr lang="ru-RU"/>
        </a:p>
      </dgm:t>
    </dgm:pt>
    <dgm:pt modelId="{A1E2FBAC-3CE2-4A7E-B3B3-C39C66B6199C}" type="sibTrans" cxnId="{1D17DED9-29D4-4C49-BCB9-360A418E5503}">
      <dgm:prSet/>
      <dgm:spPr/>
      <dgm:t>
        <a:bodyPr/>
        <a:lstStyle/>
        <a:p>
          <a:endParaRPr lang="ru-RU"/>
        </a:p>
      </dgm:t>
    </dgm:pt>
    <dgm:pt modelId="{A89FB69F-77DB-43FB-BAA5-09A778DA8078}" type="pres">
      <dgm:prSet presAssocID="{D97B3877-4882-4DE5-8A6A-068E92E4CD1E}" presName="composite" presStyleCnt="0">
        <dgm:presLayoutVars>
          <dgm:chMax val="1"/>
          <dgm:dir/>
          <dgm:resizeHandles val="exact"/>
        </dgm:presLayoutVars>
      </dgm:prSet>
      <dgm:spPr/>
    </dgm:pt>
    <dgm:pt modelId="{D07B7487-A582-47BC-8979-9A09BB1C7ED9}" type="pres">
      <dgm:prSet presAssocID="{927B0357-540B-4792-ACC8-F571F24DE52C}" presName="roof" presStyleLbl="dkBgShp" presStyleIdx="0" presStyleCnt="2" custScaleX="98113" custScaleY="27451"/>
      <dgm:spPr/>
    </dgm:pt>
    <dgm:pt modelId="{0A4AFA22-0E12-415A-951A-2D02EC77D7A8}" type="pres">
      <dgm:prSet presAssocID="{927B0357-540B-4792-ACC8-F571F24DE52C}" presName="pillars" presStyleCnt="0"/>
      <dgm:spPr/>
    </dgm:pt>
    <dgm:pt modelId="{E55D4D78-876A-4924-9CF1-22264E3DB556}" type="pres">
      <dgm:prSet presAssocID="{927B0357-540B-4792-ACC8-F571F24DE52C}" presName="pillar1" presStyleLbl="node1" presStyleIdx="0" presStyleCnt="3" custScaleX="94045" custScaleY="135301" custLinFactNeighborX="1019" custLinFactNeighborY="809">
        <dgm:presLayoutVars>
          <dgm:bulletEnabled val="1"/>
        </dgm:presLayoutVars>
      </dgm:prSet>
      <dgm:spPr/>
    </dgm:pt>
    <dgm:pt modelId="{4193C51E-522D-4C41-99C5-897A0B08B442}" type="pres">
      <dgm:prSet presAssocID="{19E4D317-FD0C-4B8E-B786-57FCB9F974A9}" presName="pillarX" presStyleLbl="node1" presStyleIdx="1" presStyleCnt="3" custScaleY="133683">
        <dgm:presLayoutVars>
          <dgm:bulletEnabled val="1"/>
        </dgm:presLayoutVars>
      </dgm:prSet>
      <dgm:spPr/>
    </dgm:pt>
    <dgm:pt modelId="{846B3AEA-4942-4FD4-A5BE-8C5A4FFFE67A}" type="pres">
      <dgm:prSet presAssocID="{78F5CC77-ED60-4283-8D7B-08F5C016AEB1}" presName="pillarX" presStyleLbl="node1" presStyleIdx="2" presStyleCnt="3" custScaleY="133683">
        <dgm:presLayoutVars>
          <dgm:bulletEnabled val="1"/>
        </dgm:presLayoutVars>
      </dgm:prSet>
      <dgm:spPr/>
    </dgm:pt>
    <dgm:pt modelId="{6BD763F7-F013-4203-A91F-247FACB496D7}" type="pres">
      <dgm:prSet presAssocID="{927B0357-540B-4792-ACC8-F571F24DE52C}" presName="base" presStyleLbl="dkBgShp" presStyleIdx="1" presStyleCnt="2" custFlipVert="1" custScaleY="401891"/>
      <dgm:spPr>
        <a:prstGeom prst="upArrow">
          <a:avLst/>
        </a:prstGeom>
      </dgm:spPr>
    </dgm:pt>
  </dgm:ptLst>
  <dgm:cxnLst>
    <dgm:cxn modelId="{737FB201-DD8A-4CD3-BF5D-B9C739145B39}" srcId="{D97B3877-4882-4DE5-8A6A-068E92E4CD1E}" destId="{927B0357-540B-4792-ACC8-F571F24DE52C}" srcOrd="0" destOrd="0" parTransId="{C251DA58-8229-40FB-97D6-16CBA19FD82F}" sibTransId="{04F53AFD-49A6-4223-87B7-FDD303A8C5E1}"/>
    <dgm:cxn modelId="{067B4428-8D56-4854-9EED-00234F0EF74D}" srcId="{927B0357-540B-4792-ACC8-F571F24DE52C}" destId="{19E4D317-FD0C-4B8E-B786-57FCB9F974A9}" srcOrd="1" destOrd="0" parTransId="{C7A09010-87C3-4D49-95FD-807004FCD53D}" sibTransId="{F181F9D6-95AD-42A0-9230-EB6F5EAB9046}"/>
    <dgm:cxn modelId="{55B6734E-8823-4E4E-B3B0-79CEF4A5737E}" srcId="{927B0357-540B-4792-ACC8-F571F24DE52C}" destId="{C9A49ED2-75C5-4140-B314-89CE7FDC8C6E}" srcOrd="0" destOrd="0" parTransId="{2DE9A989-86D3-4FC9-AF3E-C1ACA5B45BDF}" sibTransId="{8EE8C9D7-2FE7-4CEA-8C4B-573BCD7599F0}"/>
    <dgm:cxn modelId="{0E04FE73-57C8-4216-93D9-5C7EA16E5AAD}" type="presOf" srcId="{78F5CC77-ED60-4283-8D7B-08F5C016AEB1}" destId="{846B3AEA-4942-4FD4-A5BE-8C5A4FFFE67A}" srcOrd="0" destOrd="0" presId="urn:microsoft.com/office/officeart/2005/8/layout/hList3"/>
    <dgm:cxn modelId="{B2639E88-1EEE-474F-A33D-5B4553422416}" type="presOf" srcId="{C9A49ED2-75C5-4140-B314-89CE7FDC8C6E}" destId="{E55D4D78-876A-4924-9CF1-22264E3DB556}" srcOrd="0" destOrd="0" presId="urn:microsoft.com/office/officeart/2005/8/layout/hList3"/>
    <dgm:cxn modelId="{005ABDB3-BAA6-4764-996D-FF4DA51504E8}" type="presOf" srcId="{19E4D317-FD0C-4B8E-B786-57FCB9F974A9}" destId="{4193C51E-522D-4C41-99C5-897A0B08B442}" srcOrd="0" destOrd="0" presId="urn:microsoft.com/office/officeart/2005/8/layout/hList3"/>
    <dgm:cxn modelId="{0FA3ACC7-A874-4088-AAC4-A4245C6C97CE}" type="presOf" srcId="{927B0357-540B-4792-ACC8-F571F24DE52C}" destId="{D07B7487-A582-47BC-8979-9A09BB1C7ED9}" srcOrd="0" destOrd="0" presId="urn:microsoft.com/office/officeart/2005/8/layout/hList3"/>
    <dgm:cxn modelId="{24FCDDD4-AF3E-493F-8587-EC00D7C1AC34}" type="presOf" srcId="{D97B3877-4882-4DE5-8A6A-068E92E4CD1E}" destId="{A89FB69F-77DB-43FB-BAA5-09A778DA8078}" srcOrd="0" destOrd="0" presId="urn:microsoft.com/office/officeart/2005/8/layout/hList3"/>
    <dgm:cxn modelId="{1D17DED9-29D4-4C49-BCB9-360A418E5503}" srcId="{927B0357-540B-4792-ACC8-F571F24DE52C}" destId="{78F5CC77-ED60-4283-8D7B-08F5C016AEB1}" srcOrd="2" destOrd="0" parTransId="{408728AE-BB63-4A1D-BE27-51304637F861}" sibTransId="{A1E2FBAC-3CE2-4A7E-B3B3-C39C66B6199C}"/>
    <dgm:cxn modelId="{3A2AD13C-2B5A-4BEE-ADA8-7BDA457AA689}" type="presParOf" srcId="{A89FB69F-77DB-43FB-BAA5-09A778DA8078}" destId="{D07B7487-A582-47BC-8979-9A09BB1C7ED9}" srcOrd="0" destOrd="0" presId="urn:microsoft.com/office/officeart/2005/8/layout/hList3"/>
    <dgm:cxn modelId="{181AEB93-1471-41F7-9436-0DC974C20173}" type="presParOf" srcId="{A89FB69F-77DB-43FB-BAA5-09A778DA8078}" destId="{0A4AFA22-0E12-415A-951A-2D02EC77D7A8}" srcOrd="1" destOrd="0" presId="urn:microsoft.com/office/officeart/2005/8/layout/hList3"/>
    <dgm:cxn modelId="{84645728-9DE7-486F-B56E-7D764854A075}" type="presParOf" srcId="{0A4AFA22-0E12-415A-951A-2D02EC77D7A8}" destId="{E55D4D78-876A-4924-9CF1-22264E3DB556}" srcOrd="0" destOrd="0" presId="urn:microsoft.com/office/officeart/2005/8/layout/hList3"/>
    <dgm:cxn modelId="{D129C0B6-8535-4ED2-97CA-973CCCF5B467}" type="presParOf" srcId="{0A4AFA22-0E12-415A-951A-2D02EC77D7A8}" destId="{4193C51E-522D-4C41-99C5-897A0B08B442}" srcOrd="1" destOrd="0" presId="urn:microsoft.com/office/officeart/2005/8/layout/hList3"/>
    <dgm:cxn modelId="{E648DB82-1161-4F54-9828-A116F4B99FC8}" type="presParOf" srcId="{0A4AFA22-0E12-415A-951A-2D02EC77D7A8}" destId="{846B3AEA-4942-4FD4-A5BE-8C5A4FFFE67A}" srcOrd="2" destOrd="0" presId="urn:microsoft.com/office/officeart/2005/8/layout/hList3"/>
    <dgm:cxn modelId="{F8D51DBA-6C2B-4427-857F-F7B3BFA396AF}" type="presParOf" srcId="{A89FB69F-77DB-43FB-BAA5-09A778DA8078}" destId="{6BD763F7-F013-4203-A91F-247FACB496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7823A3-F25B-4CC6-8AD4-4A9D6A3B51D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84D39-E099-40AD-9922-2A3495933C23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Исполнение бюджета</a:t>
          </a:r>
        </a:p>
      </dgm:t>
    </dgm:pt>
    <dgm:pt modelId="{91AEAC14-0903-48FC-BE62-076C017123C5}" type="parTrans" cxnId="{4E3AE391-FD3A-4F6F-B987-8626C34D3E50}">
      <dgm:prSet/>
      <dgm:spPr/>
      <dgm:t>
        <a:bodyPr/>
        <a:lstStyle/>
        <a:p>
          <a:endParaRPr lang="ru-RU"/>
        </a:p>
      </dgm:t>
    </dgm:pt>
    <dgm:pt modelId="{C19EB36D-8623-400A-9B86-9A110EC74759}" type="sibTrans" cxnId="{4E3AE391-FD3A-4F6F-B987-8626C34D3E50}">
      <dgm:prSet/>
      <dgm:spPr/>
      <dgm:t>
        <a:bodyPr/>
        <a:lstStyle/>
        <a:p>
          <a:endParaRPr lang="ru-RU"/>
        </a:p>
      </dgm:t>
    </dgm:pt>
    <dgm:pt modelId="{86D840A7-CE6D-4D61-BCDD-8118EC1B3BE9}">
      <dgm:prSet phldrT="[Текст]" custT="1"/>
      <dgm:spPr/>
      <dgm:t>
        <a:bodyPr anchor="t"/>
        <a:lstStyle/>
        <a:p>
          <a:r>
            <a:rPr lang="ru-RU" sz="2000" dirty="0">
              <a:latin typeface="+mj-lt"/>
            </a:rPr>
            <a:t>Подготовка сводной бюджетной росписи и кассового плана исполнения  бюджета МО «</a:t>
          </a:r>
          <a:r>
            <a:rPr lang="ru-RU" sz="2000" dirty="0" err="1">
              <a:latin typeface="+mj-lt"/>
            </a:rPr>
            <a:t>Калмаюрское</a:t>
          </a:r>
          <a:r>
            <a:rPr lang="ru-RU" sz="2000" dirty="0">
              <a:latin typeface="+mj-lt"/>
            </a:rPr>
            <a:t> сельское поселение»</a:t>
          </a:r>
        </a:p>
      </dgm:t>
    </dgm:pt>
    <dgm:pt modelId="{3A36C9E7-3D62-40F8-B72F-2EF18E4EB597}" type="parTrans" cxnId="{90D27376-4383-44E7-99B3-CD75FD9D470F}">
      <dgm:prSet/>
      <dgm:spPr/>
      <dgm:t>
        <a:bodyPr/>
        <a:lstStyle/>
        <a:p>
          <a:endParaRPr lang="ru-RU"/>
        </a:p>
      </dgm:t>
    </dgm:pt>
    <dgm:pt modelId="{1FE6965F-F115-4A28-8959-AB8E47CC7C78}" type="sibTrans" cxnId="{90D27376-4383-44E7-99B3-CD75FD9D470F}">
      <dgm:prSet/>
      <dgm:spPr/>
      <dgm:t>
        <a:bodyPr/>
        <a:lstStyle/>
        <a:p>
          <a:endParaRPr lang="ru-RU"/>
        </a:p>
      </dgm:t>
    </dgm:pt>
    <dgm:pt modelId="{E2DE2686-1BBE-4D8E-B2FE-A5200AD56DEA}">
      <dgm:prSet phldrT="[Текст]" custT="1"/>
      <dgm:spPr/>
      <dgm:t>
        <a:bodyPr anchor="t"/>
        <a:lstStyle/>
        <a:p>
          <a:pPr algn="l"/>
          <a:r>
            <a:rPr lang="ru-RU" sz="2000" dirty="0">
              <a:latin typeface="+mj-lt"/>
            </a:rPr>
            <a:t>- исполнение бюджета по доходам </a:t>
          </a:r>
        </a:p>
        <a:p>
          <a:pPr algn="l"/>
          <a:r>
            <a:rPr lang="ru-RU" sz="2000" dirty="0">
              <a:latin typeface="+mj-lt"/>
            </a:rPr>
            <a:t>- исполнение бюджета по расходам </a:t>
          </a:r>
        </a:p>
        <a:p>
          <a:pPr algn="l"/>
          <a:r>
            <a:rPr lang="ru-RU" sz="2000" dirty="0">
              <a:latin typeface="+mj-lt"/>
            </a:rPr>
            <a:t>- исполнение бюджета по источникам финансирования дефицита</a:t>
          </a:r>
        </a:p>
      </dgm:t>
    </dgm:pt>
    <dgm:pt modelId="{38C65BA4-73B4-4BEC-8B9B-2FB90BA187F6}" type="parTrans" cxnId="{8FE1C4CB-922E-439E-B88C-E840FC7B1A8B}">
      <dgm:prSet/>
      <dgm:spPr/>
      <dgm:t>
        <a:bodyPr/>
        <a:lstStyle/>
        <a:p>
          <a:endParaRPr lang="ru-RU"/>
        </a:p>
      </dgm:t>
    </dgm:pt>
    <dgm:pt modelId="{8D78AEC1-0767-4B11-B996-2637F5F8AA8E}" type="sibTrans" cxnId="{8FE1C4CB-922E-439E-B88C-E840FC7B1A8B}">
      <dgm:prSet/>
      <dgm:spPr/>
      <dgm:t>
        <a:bodyPr/>
        <a:lstStyle/>
        <a:p>
          <a:endParaRPr lang="ru-RU"/>
        </a:p>
      </dgm:t>
    </dgm:pt>
    <dgm:pt modelId="{07930AF3-EE1E-4C98-8424-E6637023C65B}" type="pres">
      <dgm:prSet presAssocID="{B77823A3-F25B-4CC6-8AD4-4A9D6A3B51DD}" presName="composite" presStyleCnt="0">
        <dgm:presLayoutVars>
          <dgm:chMax val="1"/>
          <dgm:dir/>
          <dgm:resizeHandles val="exact"/>
        </dgm:presLayoutVars>
      </dgm:prSet>
      <dgm:spPr/>
    </dgm:pt>
    <dgm:pt modelId="{86EC0E3B-4564-4218-85C3-682BA570B6BE}" type="pres">
      <dgm:prSet presAssocID="{ADB84D39-E099-40AD-9922-2A3495933C23}" presName="roof" presStyleLbl="dkBgShp" presStyleIdx="0" presStyleCnt="2" custScaleY="29353"/>
      <dgm:spPr/>
    </dgm:pt>
    <dgm:pt modelId="{8EA07AA8-0498-4A03-A26D-76CFD16C5598}" type="pres">
      <dgm:prSet presAssocID="{ADB84D39-E099-40AD-9922-2A3495933C23}" presName="pillars" presStyleCnt="0"/>
      <dgm:spPr/>
    </dgm:pt>
    <dgm:pt modelId="{AD4D038A-0A63-4086-BAD1-7E1ED52296A2}" type="pres">
      <dgm:prSet presAssocID="{ADB84D39-E099-40AD-9922-2A3495933C23}" presName="pillar1" presStyleLbl="node1" presStyleIdx="0" presStyleCnt="2" custScaleY="131035">
        <dgm:presLayoutVars>
          <dgm:bulletEnabled val="1"/>
        </dgm:presLayoutVars>
      </dgm:prSet>
      <dgm:spPr/>
    </dgm:pt>
    <dgm:pt modelId="{E7981B0B-6BA7-4703-A106-F849762BBFC9}" type="pres">
      <dgm:prSet presAssocID="{E2DE2686-1BBE-4D8E-B2FE-A5200AD56DEA}" presName="pillarX" presStyleLbl="node1" presStyleIdx="1" presStyleCnt="2" custScaleY="131367">
        <dgm:presLayoutVars>
          <dgm:bulletEnabled val="1"/>
        </dgm:presLayoutVars>
      </dgm:prSet>
      <dgm:spPr/>
    </dgm:pt>
    <dgm:pt modelId="{D5C94DA8-6741-4642-9ABF-B0D46028813D}" type="pres">
      <dgm:prSet presAssocID="{ADB84D39-E099-40AD-9922-2A3495933C23}" presName="base" presStyleLbl="dkBgShp" presStyleIdx="1" presStyleCnt="2" custScaleY="390301" custLinFactNeighborY="73590"/>
      <dgm:spPr>
        <a:prstGeom prst="downArrow">
          <a:avLst/>
        </a:prstGeom>
      </dgm:spPr>
    </dgm:pt>
  </dgm:ptLst>
  <dgm:cxnLst>
    <dgm:cxn modelId="{182F235C-E349-46C6-A2C1-6BA3AE1EE34F}" type="presOf" srcId="{B77823A3-F25B-4CC6-8AD4-4A9D6A3B51DD}" destId="{07930AF3-EE1E-4C98-8424-E6637023C65B}" srcOrd="0" destOrd="0" presId="urn:microsoft.com/office/officeart/2005/8/layout/hList3"/>
    <dgm:cxn modelId="{64BA124E-DF8C-40D2-9116-F88A049CCD97}" type="presOf" srcId="{E2DE2686-1BBE-4D8E-B2FE-A5200AD56DEA}" destId="{E7981B0B-6BA7-4703-A106-F849762BBFC9}" srcOrd="0" destOrd="0" presId="urn:microsoft.com/office/officeart/2005/8/layout/hList3"/>
    <dgm:cxn modelId="{90D27376-4383-44E7-99B3-CD75FD9D470F}" srcId="{ADB84D39-E099-40AD-9922-2A3495933C23}" destId="{86D840A7-CE6D-4D61-BCDD-8118EC1B3BE9}" srcOrd="0" destOrd="0" parTransId="{3A36C9E7-3D62-40F8-B72F-2EF18E4EB597}" sibTransId="{1FE6965F-F115-4A28-8959-AB8E47CC7C78}"/>
    <dgm:cxn modelId="{D8FEC87A-611D-4D64-9898-EED38D279C4D}" type="presOf" srcId="{86D840A7-CE6D-4D61-BCDD-8118EC1B3BE9}" destId="{AD4D038A-0A63-4086-BAD1-7E1ED52296A2}" srcOrd="0" destOrd="0" presId="urn:microsoft.com/office/officeart/2005/8/layout/hList3"/>
    <dgm:cxn modelId="{4E3AE391-FD3A-4F6F-B987-8626C34D3E50}" srcId="{B77823A3-F25B-4CC6-8AD4-4A9D6A3B51DD}" destId="{ADB84D39-E099-40AD-9922-2A3495933C23}" srcOrd="0" destOrd="0" parTransId="{91AEAC14-0903-48FC-BE62-076C017123C5}" sibTransId="{C19EB36D-8623-400A-9B86-9A110EC74759}"/>
    <dgm:cxn modelId="{7998E3BA-69CD-46AA-BFC0-5F87FE779458}" type="presOf" srcId="{ADB84D39-E099-40AD-9922-2A3495933C23}" destId="{86EC0E3B-4564-4218-85C3-682BA570B6BE}" srcOrd="0" destOrd="0" presId="urn:microsoft.com/office/officeart/2005/8/layout/hList3"/>
    <dgm:cxn modelId="{8FE1C4CB-922E-439E-B88C-E840FC7B1A8B}" srcId="{ADB84D39-E099-40AD-9922-2A3495933C23}" destId="{E2DE2686-1BBE-4D8E-B2FE-A5200AD56DEA}" srcOrd="1" destOrd="0" parTransId="{38C65BA4-73B4-4BEC-8B9B-2FB90BA187F6}" sibTransId="{8D78AEC1-0767-4B11-B996-2637F5F8AA8E}"/>
    <dgm:cxn modelId="{9300816B-9631-4C09-8A2C-453988C7E7E3}" type="presParOf" srcId="{07930AF3-EE1E-4C98-8424-E6637023C65B}" destId="{86EC0E3B-4564-4218-85C3-682BA570B6BE}" srcOrd="0" destOrd="0" presId="urn:microsoft.com/office/officeart/2005/8/layout/hList3"/>
    <dgm:cxn modelId="{D1266129-7C54-4D6D-80D0-0E535C496D03}" type="presParOf" srcId="{07930AF3-EE1E-4C98-8424-E6637023C65B}" destId="{8EA07AA8-0498-4A03-A26D-76CFD16C5598}" srcOrd="1" destOrd="0" presId="urn:microsoft.com/office/officeart/2005/8/layout/hList3"/>
    <dgm:cxn modelId="{94D2DCB0-2EEC-413B-ACA9-1BFDD40A233A}" type="presParOf" srcId="{8EA07AA8-0498-4A03-A26D-76CFD16C5598}" destId="{AD4D038A-0A63-4086-BAD1-7E1ED52296A2}" srcOrd="0" destOrd="0" presId="urn:microsoft.com/office/officeart/2005/8/layout/hList3"/>
    <dgm:cxn modelId="{766C0193-DC73-4399-BF87-4F6A190135F4}" type="presParOf" srcId="{8EA07AA8-0498-4A03-A26D-76CFD16C5598}" destId="{E7981B0B-6BA7-4703-A106-F849762BBFC9}" srcOrd="1" destOrd="0" presId="urn:microsoft.com/office/officeart/2005/8/layout/hList3"/>
    <dgm:cxn modelId="{B536559A-CC5D-4299-8D43-35AEDACD64B1}" type="presParOf" srcId="{07930AF3-EE1E-4C98-8424-E6637023C65B}" destId="{D5C94DA8-6741-4642-9ABF-B0D46028813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5634C5-8AE4-42E7-9B0A-7416A0C217C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78D23-4A01-470D-A7C1-6034CE86CC02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Подготовка, рассмотрение и утверждение отчёта об исполнении бюджета</a:t>
          </a:r>
        </a:p>
      </dgm:t>
    </dgm:pt>
    <dgm:pt modelId="{A1FBEBE3-1DB7-457A-BADE-02444BB735D0}" type="parTrans" cxnId="{20404542-AC92-4C20-903E-663C3CD39682}">
      <dgm:prSet/>
      <dgm:spPr/>
      <dgm:t>
        <a:bodyPr/>
        <a:lstStyle/>
        <a:p>
          <a:endParaRPr lang="ru-RU"/>
        </a:p>
      </dgm:t>
    </dgm:pt>
    <dgm:pt modelId="{DCA79858-A2C8-48EB-A18B-26F03D4576F2}" type="sibTrans" cxnId="{20404542-AC92-4C20-903E-663C3CD39682}">
      <dgm:prSet/>
      <dgm:spPr/>
      <dgm:t>
        <a:bodyPr/>
        <a:lstStyle/>
        <a:p>
          <a:endParaRPr lang="ru-RU"/>
        </a:p>
      </dgm:t>
    </dgm:pt>
    <dgm:pt modelId="{18BC7EBC-5010-4B49-8A24-76F62FB0A9F9}" type="pres">
      <dgm:prSet presAssocID="{3E5634C5-8AE4-42E7-9B0A-7416A0C217C0}" presName="diagram" presStyleCnt="0">
        <dgm:presLayoutVars>
          <dgm:dir/>
          <dgm:resizeHandles val="exact"/>
        </dgm:presLayoutVars>
      </dgm:prSet>
      <dgm:spPr/>
    </dgm:pt>
    <dgm:pt modelId="{13887DE4-2AC1-413A-94FE-26EA688A19FC}" type="pres">
      <dgm:prSet presAssocID="{DF678D23-4A01-470D-A7C1-6034CE86CC02}" presName="node" presStyleLbl="node1" presStyleIdx="0" presStyleCnt="1" custScaleX="746084">
        <dgm:presLayoutVars>
          <dgm:bulletEnabled val="1"/>
        </dgm:presLayoutVars>
      </dgm:prSet>
      <dgm:spPr/>
    </dgm:pt>
  </dgm:ptLst>
  <dgm:cxnLst>
    <dgm:cxn modelId="{863A7004-AA33-4E54-99A4-FDB37AAE1AE8}" type="presOf" srcId="{DF678D23-4A01-470D-A7C1-6034CE86CC02}" destId="{13887DE4-2AC1-413A-94FE-26EA688A19FC}" srcOrd="0" destOrd="0" presId="urn:microsoft.com/office/officeart/2005/8/layout/default#1"/>
    <dgm:cxn modelId="{DB311D35-12DF-43D3-886F-1E73BF6E7979}" type="presOf" srcId="{3E5634C5-8AE4-42E7-9B0A-7416A0C217C0}" destId="{18BC7EBC-5010-4B49-8A24-76F62FB0A9F9}" srcOrd="0" destOrd="0" presId="urn:microsoft.com/office/officeart/2005/8/layout/default#1"/>
    <dgm:cxn modelId="{20404542-AC92-4C20-903E-663C3CD39682}" srcId="{3E5634C5-8AE4-42E7-9B0A-7416A0C217C0}" destId="{DF678D23-4A01-470D-A7C1-6034CE86CC02}" srcOrd="0" destOrd="0" parTransId="{A1FBEBE3-1DB7-457A-BADE-02444BB735D0}" sibTransId="{DCA79858-A2C8-48EB-A18B-26F03D4576F2}"/>
    <dgm:cxn modelId="{C7F6C41C-B37C-4D04-9C7A-2F07D20195DD}" type="presParOf" srcId="{18BC7EBC-5010-4B49-8A24-76F62FB0A9F9}" destId="{13887DE4-2AC1-413A-94FE-26EA688A19F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7B7444-DA1F-4B8F-9658-D8621F4A74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2019-21C2-4B06-BA65-EAF537E4866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>
              <a:latin typeface="+mj-lt"/>
            </a:rPr>
            <a:t>ПОКАЗАТЕЛИ СОЦИАЛЬНО-ЭКОНОМИЧЕСКОГО РАЗВИТИЯ МУНИЦИПАЛЬНОГО ОБРАЗОВАНИЯ «КАЛМАЮРСКОЕ СЕЛЬСКОЕ ПОСЕЛЕНИЕ» ЧЕРДАКЛИНСКОГО РАЙОНА УЛЬЯНОВСКОЙ ОБЛАСТИ</a:t>
          </a:r>
        </a:p>
      </dgm:t>
    </dgm:pt>
    <dgm:pt modelId="{BE9C9935-65D6-4A2A-9766-B778FB8051DA}" type="parTrans" cxnId="{BD0E70A8-795D-404F-B38A-90D7E6F3488E}">
      <dgm:prSet/>
      <dgm:spPr/>
      <dgm:t>
        <a:bodyPr/>
        <a:lstStyle/>
        <a:p>
          <a:endParaRPr lang="ru-RU"/>
        </a:p>
      </dgm:t>
    </dgm:pt>
    <dgm:pt modelId="{2EFE8BCA-AB03-4204-A7DF-71F3440E3F72}" type="sibTrans" cxnId="{BD0E70A8-795D-404F-B38A-90D7E6F3488E}">
      <dgm:prSet/>
      <dgm:spPr/>
      <dgm:t>
        <a:bodyPr/>
        <a:lstStyle/>
        <a:p>
          <a:endParaRPr lang="ru-RU"/>
        </a:p>
      </dgm:t>
    </dgm:pt>
    <dgm:pt modelId="{DEBD59F5-2C90-4AA3-941F-7FA7260D3756}" type="pres">
      <dgm:prSet presAssocID="{FF7B7444-DA1F-4B8F-9658-D8621F4A7474}" presName="linear" presStyleCnt="0">
        <dgm:presLayoutVars>
          <dgm:animLvl val="lvl"/>
          <dgm:resizeHandles val="exact"/>
        </dgm:presLayoutVars>
      </dgm:prSet>
      <dgm:spPr/>
    </dgm:pt>
    <dgm:pt modelId="{BBC95180-0B84-4698-A473-73A5E9568EF0}" type="pres">
      <dgm:prSet presAssocID="{B29A2019-21C2-4B06-BA65-EAF537E4866F}" presName="parentText" presStyleLbl="node1" presStyleIdx="0" presStyleCnt="1" custScaleY="102575" custLinFactNeighborX="0" custLinFactNeighborY="-2570">
        <dgm:presLayoutVars>
          <dgm:chMax val="0"/>
          <dgm:bulletEnabled val="1"/>
        </dgm:presLayoutVars>
      </dgm:prSet>
      <dgm:spPr>
        <a:prstGeom prst="wave">
          <a:avLst/>
        </a:prstGeom>
      </dgm:spPr>
    </dgm:pt>
  </dgm:ptLst>
  <dgm:cxnLst>
    <dgm:cxn modelId="{EB6B0565-5869-47DF-800A-9B2CEF716F34}" type="presOf" srcId="{FF7B7444-DA1F-4B8F-9658-D8621F4A7474}" destId="{DEBD59F5-2C90-4AA3-941F-7FA7260D3756}" srcOrd="0" destOrd="0" presId="urn:microsoft.com/office/officeart/2005/8/layout/vList2"/>
    <dgm:cxn modelId="{3729D99B-F4C1-4791-9AB8-BFF3E93F89C6}" type="presOf" srcId="{B29A2019-21C2-4B06-BA65-EAF537E4866F}" destId="{BBC95180-0B84-4698-A473-73A5E9568EF0}" srcOrd="0" destOrd="0" presId="urn:microsoft.com/office/officeart/2005/8/layout/vList2"/>
    <dgm:cxn modelId="{BD0E70A8-795D-404F-B38A-90D7E6F3488E}" srcId="{FF7B7444-DA1F-4B8F-9658-D8621F4A7474}" destId="{B29A2019-21C2-4B06-BA65-EAF537E4866F}" srcOrd="0" destOrd="0" parTransId="{BE9C9935-65D6-4A2A-9766-B778FB8051DA}" sibTransId="{2EFE8BCA-AB03-4204-A7DF-71F3440E3F72}"/>
    <dgm:cxn modelId="{6C3B7307-79CB-4A7C-8CBA-45221C1EF35B}" type="presParOf" srcId="{DEBD59F5-2C90-4AA3-941F-7FA7260D3756}" destId="{BBC95180-0B84-4698-A473-73A5E9568E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6A054-234F-4F4F-A98D-7B7CEC435DFC}">
      <dsp:nvSpPr>
        <dsp:cNvPr id="0" name=""/>
        <dsp:cNvSpPr/>
      </dsp:nvSpPr>
      <dsp:spPr>
        <a:xfrm>
          <a:off x="0" y="602869"/>
          <a:ext cx="7776864" cy="5171400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b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Georgia" pitchFamily="18" charset="0"/>
            </a:rPr>
            <a:t>ВВОДНАЯ </a:t>
          </a:r>
        </a:p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Georgia" pitchFamily="18" charset="0"/>
            </a:rPr>
            <a:t>ЧАСТЬ</a:t>
          </a:r>
        </a:p>
      </dsp:txBody>
      <dsp:txXfrm>
        <a:off x="0" y="1895719"/>
        <a:ext cx="7776864" cy="25857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63EFB-4FA4-4DBF-ACD4-BD2450682D33}">
      <dsp:nvSpPr>
        <dsp:cNvPr id="0" name=""/>
        <dsp:cNvSpPr/>
      </dsp:nvSpPr>
      <dsp:spPr>
        <a:xfrm>
          <a:off x="0" y="1"/>
          <a:ext cx="7632847" cy="5760636"/>
        </a:xfrm>
        <a:prstGeom prst="flowChartPunchedTap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+mj-lt"/>
            </a:rPr>
            <a:t>ОБЩИЕ ХАРАКТЕРИСТКИ ДОХОДОВ И РАСХОДОВ БЮДЖЕТА МУНИЦИПАЛЬНОГО ОБРАЗОВАНИЯ «КАЛМАЮРСКОЕ СЕЛЬСКОЕ ПОСЕЛЕНИЕ» ЧЕРДАКЛИНСКОГО РАЙОНА УЛЬЯНОВСКОЙ ОБЛАСТИ</a:t>
          </a:r>
        </a:p>
      </dsp:txBody>
      <dsp:txXfrm>
        <a:off x="0" y="1152128"/>
        <a:ext cx="7632847" cy="3456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0BCC-C1A1-4A59-8B18-8A840CF52032}">
      <dsp:nvSpPr>
        <dsp:cNvPr id="0" name=""/>
        <dsp:cNvSpPr/>
      </dsp:nvSpPr>
      <dsp:spPr>
        <a:xfrm>
          <a:off x="0" y="2"/>
          <a:ext cx="7632848" cy="5688627"/>
        </a:xfrm>
        <a:prstGeom prst="flowChartPunchedTap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+mj-lt"/>
            </a:rPr>
            <a:t>ДОХОДЫ БЮДЖЕТА МУНИЦИПАЛЬНОГО ОБРАЗОВАНИЯ «КАЛМАЮРСКОЕ СЕЛЬСКОЕ ПОСЕЛЕНИЕ» ЧЕРДАКЛИНСКОГО РАЙОНА УЛЬЯНОВСКОЙ ОБЛАСТИ</a:t>
          </a:r>
        </a:p>
      </dsp:txBody>
      <dsp:txXfrm>
        <a:off x="0" y="1137727"/>
        <a:ext cx="7632848" cy="34131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0714F-7407-461F-8AAC-DC1AF6CF327B}">
      <dsp:nvSpPr>
        <dsp:cNvPr id="0" name=""/>
        <dsp:cNvSpPr/>
      </dsp:nvSpPr>
      <dsp:spPr>
        <a:xfrm>
          <a:off x="0" y="10"/>
          <a:ext cx="7704856" cy="5688610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+mj-lt"/>
            </a:rPr>
            <a:t>РАСХОДЫ БЮДЖЕТА МУНИЦИПАЛЬНОГО ОБРАЗОВАНИЯ «КАЛМАЮРСКОЕ СЕЛЬСКОЕ ПОСЕЛЕНИЕ» ЧЕРДАКЛИНСКОГО РАЙОНА УЛЬЯНОВСКОЙ ОБЛАСТИ</a:t>
          </a:r>
        </a:p>
      </dsp:txBody>
      <dsp:txXfrm>
        <a:off x="0" y="1422163"/>
        <a:ext cx="7704856" cy="28443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5831-99BF-4190-A197-022B23680597}">
      <dsp:nvSpPr>
        <dsp:cNvPr id="0" name=""/>
        <dsp:cNvSpPr/>
      </dsp:nvSpPr>
      <dsp:spPr>
        <a:xfrm>
          <a:off x="0" y="346871"/>
          <a:ext cx="8062615" cy="537851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800" b="1" kern="1200" dirty="0">
              <a:latin typeface="+mj-lt"/>
            </a:rPr>
          </a:br>
          <a:br>
            <a:rPr lang="ru-RU" sz="2800" b="1" kern="1200" dirty="0">
              <a:latin typeface="+mj-lt"/>
            </a:rPr>
          </a:br>
          <a:r>
            <a:rPr lang="ru-RU" sz="2800" b="1" kern="1200" dirty="0">
              <a:latin typeface="+mj-lt"/>
            </a:rPr>
            <a:t>АДМИНИСТРАЦИЯ МУНИЦИПАЛЬНОГО ОБРАЗОВАНИЯ «КАЛМАЮРСКОЕ СЕЛЬСКОЕ ПОСЕЛЕНИЕ» ЧЕРДАКЛИНСКОГО РАЙОНА УЛЬЯНОВСКОЙ ОБЛАСТИ</a:t>
          </a:r>
          <a:br>
            <a:rPr lang="ru-RU" sz="2800" b="1" kern="1200" dirty="0">
              <a:latin typeface="+mj-lt"/>
            </a:rPr>
          </a:br>
          <a:r>
            <a:rPr lang="ru-RU" sz="2800" b="1" kern="1200" dirty="0">
              <a:latin typeface="+mj-lt"/>
            </a:rPr>
            <a:t>Советская ул., зд.44А, </a:t>
          </a:r>
          <a:r>
            <a:rPr lang="ru-RU" sz="2800" b="1" kern="1200" dirty="0" err="1">
              <a:latin typeface="+mj-lt"/>
            </a:rPr>
            <a:t>с.Чувашский</a:t>
          </a:r>
          <a:r>
            <a:rPr lang="ru-RU" sz="2800" b="1" kern="1200" dirty="0">
              <a:latin typeface="+mj-lt"/>
            </a:rPr>
            <a:t> Калмаюр, Чердаклинский район,</a:t>
          </a:r>
          <a:br>
            <a:rPr lang="ru-RU" sz="2800" b="1" kern="1200" dirty="0">
              <a:latin typeface="+mj-lt"/>
            </a:rPr>
          </a:br>
          <a:r>
            <a:rPr lang="ru-RU" sz="2800" b="1" kern="1200" dirty="0">
              <a:latin typeface="+mj-lt"/>
            </a:rPr>
            <a:t>Ульяновская обл., </a:t>
          </a:r>
          <a:r>
            <a:rPr lang="ru-RU" sz="2800" b="1" kern="1200" dirty="0">
              <a:latin typeface="BatangChe" pitchFamily="49" charset="-127"/>
              <a:ea typeface="BatangChe" pitchFamily="49" charset="-127"/>
            </a:rPr>
            <a:t>433421</a:t>
          </a:r>
          <a:br>
            <a:rPr lang="ru-RU" sz="2800" b="1" kern="1200" dirty="0">
              <a:latin typeface="+mj-lt"/>
            </a:rPr>
          </a:br>
          <a:br>
            <a:rPr lang="ru-RU" sz="2800" b="1" kern="1200" dirty="0">
              <a:latin typeface="+mj-lt"/>
            </a:rPr>
          </a:br>
          <a:r>
            <a:rPr lang="ru-RU" sz="2800" b="0" kern="1200" dirty="0">
              <a:latin typeface="Constantia" pitchFamily="18" charset="0"/>
            </a:rPr>
            <a:t>тел/факс 8(231)42-1-39, 8(231)42-0-10</a:t>
          </a:r>
          <a:br>
            <a:rPr lang="ru-RU" sz="2800" b="1" kern="1200" dirty="0">
              <a:latin typeface="+mj-lt"/>
            </a:rPr>
          </a:br>
          <a:br>
            <a:rPr lang="ru-RU" sz="2800" b="1" kern="1200" dirty="0">
              <a:latin typeface="+mj-lt"/>
            </a:rPr>
          </a:br>
          <a:r>
            <a:rPr lang="en-US" sz="2800" b="1" kern="1200" dirty="0">
              <a:latin typeface="+mj-lt"/>
            </a:rPr>
            <a:t>E-mail</a:t>
          </a:r>
          <a:r>
            <a:rPr lang="ru-RU" sz="2800" b="1" kern="1200" dirty="0">
              <a:latin typeface="+mj-lt"/>
            </a:rPr>
            <a:t>: </a:t>
          </a:r>
          <a:r>
            <a:rPr lang="en-US" sz="2800" b="1" kern="1200" dirty="0">
              <a:latin typeface="+mj-lt"/>
            </a:rPr>
            <a:t>kalmayr42@mail.ru</a:t>
          </a:r>
          <a:br>
            <a:rPr lang="ru-RU" sz="2800" b="1" kern="1200" dirty="0">
              <a:latin typeface="+mj-lt"/>
            </a:rPr>
          </a:br>
          <a:endParaRPr lang="ru-RU" sz="2800" kern="1200" dirty="0">
            <a:latin typeface="+mj-lt"/>
          </a:endParaRPr>
        </a:p>
      </dsp:txBody>
      <dsp:txXfrm>
        <a:off x="262557" y="609428"/>
        <a:ext cx="7537501" cy="485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B5E4-119E-4C5D-86BD-255F174E8602}">
      <dsp:nvSpPr>
        <dsp:cNvPr id="0" name=""/>
        <dsp:cNvSpPr/>
      </dsp:nvSpPr>
      <dsp:spPr>
        <a:xfrm>
          <a:off x="1666036" y="1549434"/>
          <a:ext cx="5218967" cy="21304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Цели Бюджета для граждан</a:t>
          </a:r>
        </a:p>
      </dsp:txBody>
      <dsp:txXfrm>
        <a:off x="2430336" y="1861425"/>
        <a:ext cx="3690367" cy="1506427"/>
      </dsp:txXfrm>
    </dsp:sp>
    <dsp:sp modelId="{24B89376-B55B-43CA-A44A-6193BF6B86A8}">
      <dsp:nvSpPr>
        <dsp:cNvPr id="0" name=""/>
        <dsp:cNvSpPr/>
      </dsp:nvSpPr>
      <dsp:spPr>
        <a:xfrm>
          <a:off x="2317050" y="0"/>
          <a:ext cx="3669478" cy="1725027"/>
        </a:xfrm>
        <a:prstGeom prst="ellipse">
          <a:avLst/>
        </a:prstGeom>
        <a:solidFill>
          <a:schemeClr val="accent4">
            <a:alpha val="50000"/>
            <a:hueOff val="-1521874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Повышение финансовой грамотности населения</a:t>
          </a:r>
        </a:p>
      </dsp:txBody>
      <dsp:txXfrm>
        <a:off x="2854433" y="252624"/>
        <a:ext cx="2594712" cy="1219779"/>
      </dsp:txXfrm>
    </dsp:sp>
    <dsp:sp modelId="{C2507911-0C1C-4EEC-A466-466333D6CECF}">
      <dsp:nvSpPr>
        <dsp:cNvPr id="0" name=""/>
        <dsp:cNvSpPr/>
      </dsp:nvSpPr>
      <dsp:spPr>
        <a:xfrm>
          <a:off x="4364758" y="3493651"/>
          <a:ext cx="3205946" cy="1725027"/>
        </a:xfrm>
        <a:prstGeom prst="ellipse">
          <a:avLst/>
        </a:prstGeom>
        <a:solidFill>
          <a:schemeClr val="accent4">
            <a:alpha val="50000"/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Взаимодействие власти и гражданина, общественный контроль</a:t>
          </a:r>
        </a:p>
      </dsp:txBody>
      <dsp:txXfrm>
        <a:off x="4834258" y="3746275"/>
        <a:ext cx="2266946" cy="1219779"/>
      </dsp:txXfrm>
    </dsp:sp>
    <dsp:sp modelId="{E427506A-21E4-463C-A81F-B5C75F6139E6}">
      <dsp:nvSpPr>
        <dsp:cNvPr id="0" name=""/>
        <dsp:cNvSpPr/>
      </dsp:nvSpPr>
      <dsp:spPr>
        <a:xfrm>
          <a:off x="-11111" y="3092928"/>
          <a:ext cx="4328732" cy="2440103"/>
        </a:xfrm>
        <a:prstGeom prst="ellipse">
          <a:avLst/>
        </a:prstGeom>
        <a:solidFill>
          <a:schemeClr val="accent4">
            <a:alpha val="50000"/>
            <a:hueOff val="-4565623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Раскрытие информации о бюджете муниципального образования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</a:t>
          </a:r>
        </a:p>
      </dsp:txBody>
      <dsp:txXfrm>
        <a:off x="622817" y="3450273"/>
        <a:ext cx="3060876" cy="1725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01E6-8D6A-45B2-ACC1-3DF1C971F37D}">
      <dsp:nvSpPr>
        <dsp:cNvPr id="0" name=""/>
        <dsp:cNvSpPr/>
      </dsp:nvSpPr>
      <dsp:spPr>
        <a:xfrm>
          <a:off x="0" y="16159"/>
          <a:ext cx="7776863" cy="5728320"/>
        </a:xfrm>
        <a:prstGeom prst="horizontalScroll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br>
            <a:rPr lang="ru-RU" sz="3600" kern="1200" dirty="0"/>
          </a:br>
          <a:r>
            <a:rPr lang="ru-RU" sz="3600" kern="1200" dirty="0"/>
            <a:t>                                                             </a:t>
          </a:r>
          <a:br>
            <a:rPr lang="ru-RU" sz="3600" kern="1200" dirty="0"/>
          </a:br>
          <a:r>
            <a:rPr lang="ru-RU" sz="3600" kern="1200" dirty="0"/>
            <a:t>                                 </a:t>
          </a:r>
          <a:r>
            <a:rPr lang="ru-RU" sz="3600" kern="1200" dirty="0" err="1">
              <a:latin typeface="+mj-lt"/>
            </a:rPr>
            <a:t>В.В.Путин</a:t>
          </a:r>
          <a:r>
            <a:rPr lang="ru-RU" sz="3600" kern="1200" dirty="0"/>
            <a:t> </a:t>
          </a:r>
        </a:p>
      </dsp:txBody>
      <dsp:txXfrm>
        <a:off x="716040" y="732199"/>
        <a:ext cx="6702803" cy="4296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DFD5-3E6D-41BF-AED9-BD6AF2D111C7}">
      <dsp:nvSpPr>
        <dsp:cNvPr id="0" name=""/>
        <dsp:cNvSpPr/>
      </dsp:nvSpPr>
      <dsp:spPr>
        <a:xfrm>
          <a:off x="0" y="5"/>
          <a:ext cx="7632848" cy="2592276"/>
        </a:xfrm>
        <a:prstGeom prst="horizontalScroll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Постановление администрации муниципального образования «</a:t>
          </a:r>
          <a:r>
            <a:rPr lang="ru-RU" sz="1600" kern="1200" dirty="0" err="1"/>
            <a:t>Калмаюрское</a:t>
          </a:r>
          <a:r>
            <a:rPr lang="ru-RU" sz="1600" kern="1200" dirty="0"/>
            <a:t> сельское поселение» Чердаклинского района Ульяновской области от 21.04.2014 №30 «Об утверждении Порядка представления информации о бюджете муниципального образования «</a:t>
          </a:r>
          <a:r>
            <a:rPr lang="ru-RU" sz="1600" kern="1200" dirty="0" err="1"/>
            <a:t>Калмаюрское</a:t>
          </a:r>
          <a:r>
            <a:rPr lang="ru-RU" sz="1600" kern="1200" dirty="0"/>
            <a:t> сельское поселение» Чердаклинского района Ульяновской области на очередной финансовый и отчёта об исполнении бюджета муниципального образования «</a:t>
          </a:r>
          <a:r>
            <a:rPr lang="ru-RU" sz="1600" kern="1200" dirty="0" err="1"/>
            <a:t>Калмаюрское</a:t>
          </a:r>
          <a:r>
            <a:rPr lang="ru-RU" sz="1600" kern="1200" dirty="0"/>
            <a:t> сельское поселение» Чердаклинского района Ульяновской области за отчётный финансовый год в доступной для граждан форме»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35" y="324040"/>
        <a:ext cx="7146796" cy="1944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7487-A582-47BC-8979-9A09BB1C7ED9}">
      <dsp:nvSpPr>
        <dsp:cNvPr id="0" name=""/>
        <dsp:cNvSpPr/>
      </dsp:nvSpPr>
      <dsp:spPr>
        <a:xfrm>
          <a:off x="72015" y="30546"/>
          <a:ext cx="7488816" cy="4032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Составление проекта бюджета</a:t>
          </a:r>
        </a:p>
      </dsp:txBody>
      <dsp:txXfrm>
        <a:off x="72015" y="30546"/>
        <a:ext cx="7488816" cy="403245"/>
      </dsp:txXfrm>
    </dsp:sp>
    <dsp:sp modelId="{E55D4D78-876A-4924-9CF1-22264E3DB556}">
      <dsp:nvSpPr>
        <dsp:cNvPr id="0" name=""/>
        <dsp:cNvSpPr/>
      </dsp:nvSpPr>
      <dsp:spPr>
        <a:xfrm>
          <a:off x="29128" y="447120"/>
          <a:ext cx="2439504" cy="41737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Подготовка материалов для составления проекта бюджета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- прогноз социально-экономического развития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- основные направления бюджетной и налоговой политики</a:t>
          </a:r>
        </a:p>
      </dsp:txBody>
      <dsp:txXfrm>
        <a:off x="29128" y="447120"/>
        <a:ext cx="2439504" cy="4173795"/>
      </dsp:txXfrm>
    </dsp:sp>
    <dsp:sp modelId="{4193C51E-522D-4C41-99C5-897A0B08B442}">
      <dsp:nvSpPr>
        <dsp:cNvPr id="0" name=""/>
        <dsp:cNvSpPr/>
      </dsp:nvSpPr>
      <dsp:spPr>
        <a:xfrm>
          <a:off x="2442200" y="447120"/>
          <a:ext cx="2593975" cy="4123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Согласование материалов для составления бюджета</a:t>
          </a:r>
        </a:p>
      </dsp:txBody>
      <dsp:txXfrm>
        <a:off x="2442200" y="447120"/>
        <a:ext cx="2593975" cy="4123883"/>
      </dsp:txXfrm>
    </dsp:sp>
    <dsp:sp modelId="{846B3AEA-4942-4FD4-A5BE-8C5A4FFFE67A}">
      <dsp:nvSpPr>
        <dsp:cNvPr id="0" name=""/>
        <dsp:cNvSpPr/>
      </dsp:nvSpPr>
      <dsp:spPr>
        <a:xfrm>
          <a:off x="5036176" y="447120"/>
          <a:ext cx="2593975" cy="4123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Подготовка проекта решения о бюджете МО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поселение»</a:t>
          </a:r>
        </a:p>
      </dsp:txBody>
      <dsp:txXfrm>
        <a:off x="5036176" y="447120"/>
        <a:ext cx="2593975" cy="4123883"/>
      </dsp:txXfrm>
    </dsp:sp>
    <dsp:sp modelId="{6BD763F7-F013-4203-A91F-247FACB496D7}">
      <dsp:nvSpPr>
        <dsp:cNvPr id="0" name=""/>
        <dsp:cNvSpPr/>
      </dsp:nvSpPr>
      <dsp:spPr>
        <a:xfrm flipV="1">
          <a:off x="0" y="3579708"/>
          <a:ext cx="7632848" cy="1286288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7487-A582-47BC-8979-9A09BB1C7ED9}">
      <dsp:nvSpPr>
        <dsp:cNvPr id="0" name=""/>
        <dsp:cNvSpPr/>
      </dsp:nvSpPr>
      <dsp:spPr>
        <a:xfrm>
          <a:off x="72015" y="7854"/>
          <a:ext cx="7488816" cy="4091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Рассмотрение и утверждение бюджета</a:t>
          </a:r>
        </a:p>
      </dsp:txBody>
      <dsp:txXfrm>
        <a:off x="72015" y="7854"/>
        <a:ext cx="7488816" cy="409175"/>
      </dsp:txXfrm>
    </dsp:sp>
    <dsp:sp modelId="{E55D4D78-876A-4924-9CF1-22264E3DB556}">
      <dsp:nvSpPr>
        <dsp:cNvPr id="0" name=""/>
        <dsp:cNvSpPr/>
      </dsp:nvSpPr>
      <dsp:spPr>
        <a:xfrm>
          <a:off x="29128" y="430554"/>
          <a:ext cx="2439504" cy="4235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Проведение публичных слушаний по проекту решения о бюджете</a:t>
          </a:r>
          <a:endParaRPr lang="ru-RU" sz="1800" kern="1200" dirty="0">
            <a:latin typeface="+mj-lt"/>
          </a:endParaRPr>
        </a:p>
      </dsp:txBody>
      <dsp:txXfrm>
        <a:off x="29128" y="430554"/>
        <a:ext cx="2439504" cy="4235175"/>
      </dsp:txXfrm>
    </dsp:sp>
    <dsp:sp modelId="{4193C51E-522D-4C41-99C5-897A0B08B442}">
      <dsp:nvSpPr>
        <dsp:cNvPr id="0" name=""/>
        <dsp:cNvSpPr/>
      </dsp:nvSpPr>
      <dsp:spPr>
        <a:xfrm>
          <a:off x="2442200" y="430554"/>
          <a:ext cx="2593975" cy="41845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Рассмотрение проекта закона о бюджете в двух чтениях и его принятие Советом депутатов МО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поселение»</a:t>
          </a:r>
        </a:p>
      </dsp:txBody>
      <dsp:txXfrm>
        <a:off x="2442200" y="430554"/>
        <a:ext cx="2593975" cy="4184528"/>
      </dsp:txXfrm>
    </dsp:sp>
    <dsp:sp modelId="{846B3AEA-4942-4FD4-A5BE-8C5A4FFFE67A}">
      <dsp:nvSpPr>
        <dsp:cNvPr id="0" name=""/>
        <dsp:cNvSpPr/>
      </dsp:nvSpPr>
      <dsp:spPr>
        <a:xfrm>
          <a:off x="5036176" y="430554"/>
          <a:ext cx="2593975" cy="41845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Подписание решения о бюджете МО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поселение» Главой МО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поселение»</a:t>
          </a:r>
        </a:p>
      </dsp:txBody>
      <dsp:txXfrm>
        <a:off x="5036176" y="430554"/>
        <a:ext cx="2593975" cy="4184528"/>
      </dsp:txXfrm>
    </dsp:sp>
    <dsp:sp modelId="{6BD763F7-F013-4203-A91F-247FACB496D7}">
      <dsp:nvSpPr>
        <dsp:cNvPr id="0" name=""/>
        <dsp:cNvSpPr/>
      </dsp:nvSpPr>
      <dsp:spPr>
        <a:xfrm flipV="1">
          <a:off x="0" y="3562926"/>
          <a:ext cx="7632848" cy="1397771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0E3B-4564-4218-85C3-682BA570B6BE}">
      <dsp:nvSpPr>
        <dsp:cNvPr id="0" name=""/>
        <dsp:cNvSpPr/>
      </dsp:nvSpPr>
      <dsp:spPr>
        <a:xfrm>
          <a:off x="0" y="10529"/>
          <a:ext cx="7704856" cy="4248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Исполнение бюджета</a:t>
          </a:r>
        </a:p>
      </dsp:txBody>
      <dsp:txXfrm>
        <a:off x="0" y="10529"/>
        <a:ext cx="7704856" cy="424843"/>
      </dsp:txXfrm>
    </dsp:sp>
    <dsp:sp modelId="{AD4D038A-0A63-4086-BAD1-7E1ED52296A2}">
      <dsp:nvSpPr>
        <dsp:cNvPr id="0" name=""/>
        <dsp:cNvSpPr/>
      </dsp:nvSpPr>
      <dsp:spPr>
        <a:xfrm>
          <a:off x="0" y="474984"/>
          <a:ext cx="3852427" cy="398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Подготовка сводной бюджетной росписи и кассового плана исполнения  бюджета МО «</a:t>
          </a:r>
          <a:r>
            <a:rPr lang="ru-RU" sz="2000" kern="1200" dirty="0" err="1">
              <a:latin typeface="+mj-lt"/>
            </a:rPr>
            <a:t>Калмаюрское</a:t>
          </a:r>
          <a:r>
            <a:rPr lang="ru-RU" sz="2000" kern="1200" dirty="0">
              <a:latin typeface="+mj-lt"/>
            </a:rPr>
            <a:t> сельское поселение»</a:t>
          </a:r>
        </a:p>
      </dsp:txBody>
      <dsp:txXfrm>
        <a:off x="0" y="474984"/>
        <a:ext cx="3852427" cy="3982753"/>
      </dsp:txXfrm>
    </dsp:sp>
    <dsp:sp modelId="{E7981B0B-6BA7-4703-A106-F849762BBFC9}">
      <dsp:nvSpPr>
        <dsp:cNvPr id="0" name=""/>
        <dsp:cNvSpPr/>
      </dsp:nvSpPr>
      <dsp:spPr>
        <a:xfrm>
          <a:off x="3852428" y="469938"/>
          <a:ext cx="3852427" cy="39928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- исполнение бюджета по доходам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- исполнение бюджета по расходам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- исполнение бюджета по источникам финансирования дефицита</a:t>
          </a:r>
        </a:p>
      </dsp:txBody>
      <dsp:txXfrm>
        <a:off x="3852428" y="469938"/>
        <a:ext cx="3852427" cy="3992844"/>
      </dsp:txXfrm>
    </dsp:sp>
    <dsp:sp modelId="{D5C94DA8-6741-4642-9ABF-B0D46028813D}">
      <dsp:nvSpPr>
        <dsp:cNvPr id="0" name=""/>
        <dsp:cNvSpPr/>
      </dsp:nvSpPr>
      <dsp:spPr>
        <a:xfrm>
          <a:off x="0" y="3506421"/>
          <a:ext cx="7704856" cy="1318114"/>
        </a:xfrm>
        <a:prstGeom prst="down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7DE4-2AC1-413A-94FE-26EA688A19FC}">
      <dsp:nvSpPr>
        <dsp:cNvPr id="0" name=""/>
        <dsp:cNvSpPr/>
      </dsp:nvSpPr>
      <dsp:spPr>
        <a:xfrm>
          <a:off x="8326" y="917"/>
          <a:ext cx="9127346" cy="73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Подготовка, рассмотрение и утверждение отчёта об исполнении бюджета</a:t>
          </a:r>
        </a:p>
      </dsp:txBody>
      <dsp:txXfrm>
        <a:off x="8326" y="917"/>
        <a:ext cx="9127346" cy="73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95180-0B84-4698-A473-73A5E9568EF0}">
      <dsp:nvSpPr>
        <dsp:cNvPr id="0" name=""/>
        <dsp:cNvSpPr/>
      </dsp:nvSpPr>
      <dsp:spPr>
        <a:xfrm>
          <a:off x="0" y="0"/>
          <a:ext cx="7632848" cy="5760612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+mj-lt"/>
            </a:rPr>
            <a:t>ПОКАЗАТЕЛИ СОЦИАЛЬНО-ЭКОНОМИЧЕСКОГО РАЗВИТИЯ МУНИЦИПАЛЬНОГО ОБРАЗОВАНИЯ «КАЛМАЮРСКОЕ СЕЛЬСКОЕ ПОСЕЛЕНИЕ» ЧЕРДАКЛИНСКОГО РАЙОНА УЛЬЯНОВСКОЙ ОБЛАСТИ</a:t>
          </a:r>
        </a:p>
      </dsp:txBody>
      <dsp:txXfrm>
        <a:off x="0" y="1440153"/>
        <a:ext cx="7632848" cy="288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23B0-4874-4169-BA9A-1C544467A89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FDC9C-C599-4DF6-BBAC-AC714305C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FDC9C-C599-4DF6-BBAC-AC714305CAD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A9D991-1933-4392-B4B0-E311BC958C66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952154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БЮДЖЕТ ДЛЯ ГРАЖДАН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2200" b="1" dirty="0"/>
              <a:t>к проекту б</a:t>
            </a:r>
            <a:r>
              <a:rPr lang="ru-RU" sz="2200" b="1" dirty="0">
                <a:latin typeface="Georgia" pitchFamily="18" charset="0"/>
              </a:rPr>
              <a:t>юджета </a:t>
            </a: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200" b="1" dirty="0" err="1">
                <a:solidFill>
                  <a:schemeClr val="tx1"/>
                </a:solidFill>
                <a:latin typeface="Georgia" pitchFamily="18" charset="0"/>
              </a:rPr>
              <a:t>Калмаюрское</a:t>
            </a: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 сельское поселение» </a:t>
            </a:r>
            <a:br>
              <a:rPr lang="ru-RU" sz="22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Чердаклинского района Ульяновской области </a:t>
            </a:r>
            <a:br>
              <a:rPr lang="ru-RU" sz="22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на 202</a:t>
            </a:r>
            <a:r>
              <a:rPr lang="en-US" sz="2200" b="1" dirty="0">
                <a:solidFill>
                  <a:schemeClr val="tx1"/>
                </a:solidFill>
                <a:latin typeface="Georgia" pitchFamily="18" charset="0"/>
              </a:rPr>
              <a:t>4</a:t>
            </a: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 год </a:t>
            </a:r>
            <a:br>
              <a:rPr lang="ru-RU" sz="2200" b="1" dirty="0">
                <a:solidFill>
                  <a:schemeClr val="tx1"/>
                </a:solidFill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br>
              <a:rPr lang="ru-RU" sz="2200" b="1" dirty="0">
                <a:latin typeface="Georgia" pitchFamily="18" charset="0"/>
              </a:rPr>
            </a:br>
            <a:br>
              <a:rPr lang="ru-RU" sz="2200" b="1" dirty="0">
                <a:latin typeface="Georgia" pitchFamily="18" charset="0"/>
              </a:rPr>
            </a:br>
            <a:br>
              <a:rPr lang="ru-RU" sz="3600" b="1" dirty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786454"/>
            <a:ext cx="4161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с.Татарский </a:t>
            </a:r>
            <a:r>
              <a:rPr lang="ru-RU" b="1" dirty="0" err="1">
                <a:latin typeface="Georgia" pitchFamily="18" charset="0"/>
              </a:rPr>
              <a:t>Калмаюр</a:t>
            </a:r>
            <a:r>
              <a:rPr lang="ru-RU" b="1" dirty="0">
                <a:latin typeface="Georgia" pitchFamily="18" charset="0"/>
              </a:rPr>
              <a:t> 202</a:t>
            </a:r>
            <a:r>
              <a:rPr lang="en-US" b="1" dirty="0">
                <a:latin typeface="Georgia" pitchFamily="18" charset="0"/>
              </a:rPr>
              <a:t>3</a:t>
            </a:r>
            <a:r>
              <a:rPr lang="ru-RU" b="1" dirty="0">
                <a:latin typeface="Georgia" pitchFamily="18" charset="0"/>
              </a:rPr>
              <a:t> год</a:t>
            </a:r>
            <a:endParaRPr lang="ru-RU" dirty="0"/>
          </a:p>
        </p:txBody>
      </p:sp>
      <p:sp>
        <p:nvSpPr>
          <p:cNvPr id="38914" name="AutoShape 2" descr="https://images.vector-images.com/73/kalmaurskoe_selo_co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images.vector-images.com/73/kalmaurskoe_selo_co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heraldicum.ru/russia/subjects/towns/images/kalmaur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235745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78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595194"/>
          </a:xfrm>
        </p:spPr>
        <p:txBody>
          <a:bodyPr>
            <a:normAutofit fontScale="90000"/>
          </a:bodyPr>
          <a:lstStyle/>
          <a:p>
            <a:r>
              <a:rPr lang="ru-RU" dirty="0"/>
              <a:t>Бюджетный процесс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1" y="620688"/>
            <a:ext cx="7272808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и направления бюджетной и налоговой  политики муниципального образования «</a:t>
            </a: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Калмаюрское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сельское поселение» </a:t>
            </a:r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 Ульяновской области  на 2023 год и плановый период 2024 и 2025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1772816"/>
            <a:ext cx="3299792" cy="446434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900" b="1" dirty="0">
                <a:solidFill>
                  <a:srgbClr val="5C0417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политики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Сохранение благоприятных условий для развития малого и среднего предпринимательства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Стимулирование инвестиционной активности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Оценка эффективности налоговых расходов, в том числе с последующим формированием предложений по сокращению или отмене неэффективных налоговых льгот и преференций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Укрепление доходной базы бюджета муниципального образования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Калмаюрское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поселение»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Ульяновской области за счет наращивания стабильных доходных источников и мобилизации в бюджет имеющихся резервов.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Сохранение социальной направленности бюджета;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6.Обеспечение публичности процесса управления общественными финансами, открытости и прозрачности бюджетного процесса для граждан;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7.Реализация указов Президента Российской федерации, направленных на решение неотложных проблем  социально-экономического развития страны.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0041" y="1798387"/>
            <a:ext cx="3657600" cy="38163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5C0417"/>
                </a:solidFill>
                <a:latin typeface="Times New Roman" pitchFamily="18" charset="0"/>
                <a:cs typeface="Times New Roman" pitchFamily="18" charset="0"/>
              </a:rPr>
              <a:t>Направления налоговой политики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работы по укреплению и развитию доходной базы районного бюджета за счет: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наращивания стабильных доходных источников, пополнения и мобилизации в бюджет имеющихся резервов;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легализация теневых доходов и привлечение организаций и предпринимателей к налогообложению;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с работодателями по легализации заработной платы и доведению ее до среднеотраслевого уровня;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сокращение задолженности по налоговым и неналоговым платежам в бюджеты всех уровней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отмена неэффективных налоговых льгот</a:t>
            </a:r>
          </a:p>
          <a:p>
            <a:pPr marL="365760" indent="-365760">
              <a:spcBef>
                <a:spcPts val="0"/>
              </a:spcBef>
              <a:buFontTx/>
              <a:buChar char="-"/>
              <a:defRPr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6" y="692696"/>
            <a:ext cx="7210163" cy="55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0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Бюджет –это план доходов и расходов на определенный период</a:t>
            </a:r>
          </a:p>
        </p:txBody>
      </p:sp>
      <p:pic>
        <p:nvPicPr>
          <p:cNvPr id="3" name="Picture 4" descr="http://www.kaluga-gov.ru/sites/default/files/4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6353"/>
            <a:ext cx="6912818" cy="434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4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76673"/>
            <a:ext cx="6944653" cy="1080120"/>
          </a:xfrm>
        </p:spPr>
        <p:txBody>
          <a:bodyPr/>
          <a:lstStyle/>
          <a:p>
            <a:r>
              <a:rPr lang="ru-RU" dirty="0"/>
              <a:t>Бюджетный процесс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8130223"/>
              </p:ext>
            </p:extLst>
          </p:nvPr>
        </p:nvGraphicFramePr>
        <p:xfrm>
          <a:off x="755576" y="1412776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35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476673"/>
            <a:ext cx="6872645" cy="1008112"/>
          </a:xfrm>
        </p:spPr>
        <p:txBody>
          <a:bodyPr/>
          <a:lstStyle/>
          <a:p>
            <a:r>
              <a:rPr lang="ru-RU" dirty="0"/>
              <a:t>Бюджетный процесс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1018730"/>
              </p:ext>
            </p:extLst>
          </p:nvPr>
        </p:nvGraphicFramePr>
        <p:xfrm>
          <a:off x="755576" y="1412776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51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476673"/>
            <a:ext cx="6872645" cy="1080120"/>
          </a:xfrm>
        </p:spPr>
        <p:txBody>
          <a:bodyPr/>
          <a:lstStyle/>
          <a:p>
            <a:r>
              <a:rPr lang="ru-RU" dirty="0"/>
              <a:t>Бюджетный процесс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9752657"/>
              </p:ext>
            </p:extLst>
          </p:nvPr>
        </p:nvGraphicFramePr>
        <p:xfrm>
          <a:off x="683568" y="148478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98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Бюджетный процесс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433870"/>
              </p:ext>
            </p:extLst>
          </p:nvPr>
        </p:nvGraphicFramePr>
        <p:xfrm>
          <a:off x="0" y="1397000"/>
          <a:ext cx="914400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2177679"/>
            <a:ext cx="9143999" cy="4369654"/>
            <a:chOff x="0" y="2177679"/>
            <a:chExt cx="9143999" cy="4369654"/>
          </a:xfrm>
        </p:grpSpPr>
        <p:sp>
          <p:nvSpPr>
            <p:cNvPr id="6" name="Полилиния 5"/>
            <p:cNvSpPr/>
            <p:nvPr/>
          </p:nvSpPr>
          <p:spPr>
            <a:xfrm>
              <a:off x="0" y="2191155"/>
              <a:ext cx="2857499" cy="2317969"/>
            </a:xfrm>
            <a:custGeom>
              <a:avLst/>
              <a:gdLst>
                <a:gd name="connsiteX0" fmla="*/ 0 w 2857499"/>
                <a:gd name="connsiteY0" fmla="*/ 0 h 2317969"/>
                <a:gd name="connsiteX1" fmla="*/ 2857499 w 2857499"/>
                <a:gd name="connsiteY1" fmla="*/ 0 h 2317969"/>
                <a:gd name="connsiteX2" fmla="*/ 2857499 w 2857499"/>
                <a:gd name="connsiteY2" fmla="*/ 2317969 h 2317969"/>
                <a:gd name="connsiteX3" fmla="*/ 0 w 2857499"/>
                <a:gd name="connsiteY3" fmla="*/ 2317969 h 2317969"/>
                <a:gd name="connsiteX4" fmla="*/ 0 w 2857499"/>
                <a:gd name="connsiteY4" fmla="*/ 0 h 23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2317969">
                  <a:moveTo>
                    <a:pt x="0" y="0"/>
                  </a:moveTo>
                  <a:lnTo>
                    <a:pt x="2857499" y="0"/>
                  </a:lnTo>
                  <a:lnTo>
                    <a:pt x="2857499" y="2317969"/>
                  </a:lnTo>
                  <a:lnTo>
                    <a:pt x="0" y="231796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latin typeface="+mj-lt"/>
                </a:rPr>
                <a:t>Составление годового отчёта об исполнении бюджета и проекта решения об исполнении бюджета муниципального образования «</a:t>
              </a:r>
              <a:r>
                <a:rPr lang="ru-RU" sz="1800" kern="1200" dirty="0" err="1">
                  <a:solidFill>
                    <a:schemeClr val="tx1"/>
                  </a:solidFill>
                  <a:latin typeface="+mj-lt"/>
                </a:rPr>
                <a:t>Калмаюрское</a:t>
              </a:r>
              <a:r>
                <a:rPr lang="ru-RU" sz="1800" kern="1200" dirty="0">
                  <a:solidFill>
                    <a:schemeClr val="tx1"/>
                  </a:solidFill>
                  <a:latin typeface="+mj-lt"/>
                </a:rPr>
                <a:t> сельское поселение»</a:t>
              </a:r>
              <a:endParaRPr lang="ru-RU" sz="1800" kern="1200" dirty="0">
                <a:latin typeface="+mj-lt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43250" y="2177679"/>
              <a:ext cx="2857499" cy="1899391"/>
            </a:xfrm>
            <a:custGeom>
              <a:avLst/>
              <a:gdLst>
                <a:gd name="connsiteX0" fmla="*/ 0 w 2857499"/>
                <a:gd name="connsiteY0" fmla="*/ 0 h 1899391"/>
                <a:gd name="connsiteX1" fmla="*/ 2857499 w 2857499"/>
                <a:gd name="connsiteY1" fmla="*/ 0 h 1899391"/>
                <a:gd name="connsiteX2" fmla="*/ 2857499 w 2857499"/>
                <a:gd name="connsiteY2" fmla="*/ 1899391 h 1899391"/>
                <a:gd name="connsiteX3" fmla="*/ 0 w 2857499"/>
                <a:gd name="connsiteY3" fmla="*/ 1899391 h 1899391"/>
                <a:gd name="connsiteX4" fmla="*/ 0 w 2857499"/>
                <a:gd name="connsiteY4" fmla="*/ 0 h 189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899391">
                  <a:moveTo>
                    <a:pt x="0" y="0"/>
                  </a:moveTo>
                  <a:lnTo>
                    <a:pt x="2857499" y="0"/>
                  </a:lnTo>
                  <a:lnTo>
                    <a:pt x="2857499" y="1899391"/>
                  </a:lnTo>
                  <a:lnTo>
                    <a:pt x="0" y="189939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+mj-lt"/>
                </a:rPr>
                <a:t>Внешняя проверка годового отчёта контрольно-счетной комиссией Совета депутатов МО «</a:t>
              </a:r>
              <a:r>
                <a:rPr lang="ru-RU" sz="1800" kern="1200" dirty="0" err="1">
                  <a:latin typeface="+mj-lt"/>
                </a:rPr>
                <a:t>Чердаклинский</a:t>
              </a:r>
              <a:r>
                <a:rPr lang="ru-RU" sz="1800" kern="1200" dirty="0">
                  <a:latin typeface="+mj-lt"/>
                </a:rPr>
                <a:t> район»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86500" y="2335173"/>
              <a:ext cx="2857499" cy="2029933"/>
            </a:xfrm>
            <a:custGeom>
              <a:avLst/>
              <a:gdLst>
                <a:gd name="connsiteX0" fmla="*/ 0 w 2857499"/>
                <a:gd name="connsiteY0" fmla="*/ 0 h 2029933"/>
                <a:gd name="connsiteX1" fmla="*/ 2857499 w 2857499"/>
                <a:gd name="connsiteY1" fmla="*/ 0 h 2029933"/>
                <a:gd name="connsiteX2" fmla="*/ 2857499 w 2857499"/>
                <a:gd name="connsiteY2" fmla="*/ 2029933 h 2029933"/>
                <a:gd name="connsiteX3" fmla="*/ 0 w 2857499"/>
                <a:gd name="connsiteY3" fmla="*/ 2029933 h 2029933"/>
                <a:gd name="connsiteX4" fmla="*/ 0 w 2857499"/>
                <a:gd name="connsiteY4" fmla="*/ 0 h 202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2029933">
                  <a:moveTo>
                    <a:pt x="0" y="0"/>
                  </a:moveTo>
                  <a:lnTo>
                    <a:pt x="2857499" y="0"/>
                  </a:lnTo>
                  <a:lnTo>
                    <a:pt x="2857499" y="2029933"/>
                  </a:lnTo>
                  <a:lnTo>
                    <a:pt x="0" y="202993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latin typeface="+mj-lt"/>
                </a:rPr>
                <a:t>Проведение публичных слушаний по годовому отчёту об исполнении бюджета муниципального образования «</a:t>
              </a:r>
              <a:r>
                <a:rPr lang="ru-RU" sz="1800" kern="1200" dirty="0" err="1">
                  <a:solidFill>
                    <a:schemeClr val="tx1"/>
                  </a:solidFill>
                  <a:latin typeface="+mj-lt"/>
                </a:rPr>
                <a:t>Калмаюрское</a:t>
              </a:r>
              <a:r>
                <a:rPr lang="ru-RU" sz="1800" kern="1200" dirty="0">
                  <a:solidFill>
                    <a:schemeClr val="tx1"/>
                  </a:solidFill>
                  <a:latin typeface="+mj-lt"/>
                </a:rPr>
                <a:t> сельское поселение» 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32040" y="4797152"/>
              <a:ext cx="2857499" cy="17145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+mj-lt"/>
                </a:rPr>
                <a:t>Рассмотрение годового отчёта и утверждение проекта решения об исполнении бюджета МО «</a:t>
              </a:r>
              <a:r>
                <a:rPr lang="ru-RU" sz="1800" kern="1200" dirty="0" err="1">
                  <a:latin typeface="+mj-lt"/>
                </a:rPr>
                <a:t>Калмаюрское</a:t>
              </a:r>
              <a:r>
                <a:rPr lang="ru-RU" sz="1800" kern="1200" dirty="0">
                  <a:latin typeface="+mj-lt"/>
                </a:rPr>
                <a:t> сельское поселение»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80621" y="4832833"/>
              <a:ext cx="2857499" cy="17145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+mj-lt"/>
                </a:rPr>
                <a:t>Подписание решения об исполнении бюджета МО «</a:t>
              </a:r>
              <a:r>
                <a:rPr lang="ru-RU" sz="1800" kern="1200" dirty="0" err="1">
                  <a:latin typeface="+mj-lt"/>
                </a:rPr>
                <a:t>Калмаюрское</a:t>
              </a:r>
              <a:r>
                <a:rPr lang="ru-RU" sz="1800" kern="1200" dirty="0">
                  <a:latin typeface="+mj-lt"/>
                </a:rPr>
                <a:t> сельское поселение за отчётный период Главой МО «</a:t>
              </a:r>
              <a:r>
                <a:rPr lang="ru-RU" sz="1800" kern="1200" dirty="0" err="1">
                  <a:latin typeface="+mj-lt"/>
                </a:rPr>
                <a:t>Калмаюрское</a:t>
              </a:r>
              <a:r>
                <a:rPr lang="ru-RU" sz="1800" kern="1200" dirty="0">
                  <a:latin typeface="+mj-lt"/>
                </a:rPr>
                <a:t> сельское поселение»</a:t>
              </a: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520167" y="317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97296" y="317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4211960" y="531530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 rot="10605889">
            <a:off x="7813403" y="436281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029312" y="-171400"/>
            <a:ext cx="50853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43204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Глоссарий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7359" y="98072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Бюджет</a:t>
            </a:r>
            <a:r>
              <a:rPr lang="ru-RU" sz="1900" b="1" dirty="0">
                <a:latin typeface="+mj-lt"/>
              </a:rPr>
              <a:t> </a:t>
            </a:r>
            <a:r>
              <a:rPr lang="ru-RU" sz="1900" dirty="0">
                <a:latin typeface="+mj-lt"/>
              </a:rPr>
              <a:t>(от </a:t>
            </a:r>
            <a:r>
              <a:rPr lang="ru-RU" sz="1900" dirty="0" err="1">
                <a:latin typeface="+mj-lt"/>
              </a:rPr>
              <a:t>старонормандского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bougette</a:t>
            </a:r>
            <a:r>
              <a:rPr lang="ru-RU" sz="1900" dirty="0">
                <a:latin typeface="+mj-lt"/>
              </a:rPr>
              <a:t> — кошель, сумка, кожаный мешок) — план доходов и направлений расходования денежный средств любого экономического объекта (от государства до семьи), устанавливаемый на определённый период времени. </a:t>
            </a: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Расходы бюджета</a:t>
            </a:r>
            <a:r>
              <a:rPr lang="ru-RU" sz="1900" b="1" dirty="0">
                <a:latin typeface="+mj-lt"/>
              </a:rPr>
              <a:t> - </a:t>
            </a:r>
            <a:r>
              <a:rPr lang="ru-RU" sz="1900" dirty="0">
                <a:latin typeface="+mj-lt"/>
              </a:rPr>
              <a:t>выплачиваемые из бюджета денежные средства, направленные на обеспечение задач и функций государства </a:t>
            </a: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Доходы бюджета</a:t>
            </a:r>
            <a:r>
              <a:rPr lang="ru-RU" sz="1900" b="1" dirty="0">
                <a:latin typeface="+mj-lt"/>
              </a:rPr>
              <a:t> - </a:t>
            </a:r>
            <a:r>
              <a:rPr lang="ru-RU" sz="1900" dirty="0">
                <a:latin typeface="+mj-lt"/>
              </a:rPr>
              <a:t>денежные 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доходов</a:t>
            </a: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Межбюджетные трансферты</a:t>
            </a:r>
            <a:r>
              <a:rPr lang="ru-RU" sz="1900" b="1" dirty="0">
                <a:latin typeface="+mj-lt"/>
              </a:rPr>
              <a:t> - </a:t>
            </a:r>
            <a:r>
              <a:rPr lang="ru-RU" sz="1900" dirty="0">
                <a:latin typeface="+mj-lt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  </a:t>
            </a: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Дефицит бюджета</a:t>
            </a:r>
            <a:r>
              <a:rPr lang="ru-RU" sz="1900" b="1" dirty="0">
                <a:latin typeface="+mj-lt"/>
              </a:rPr>
              <a:t> - </a:t>
            </a:r>
            <a:r>
              <a:rPr lang="ru-RU" sz="1900" dirty="0">
                <a:latin typeface="+mj-lt"/>
              </a:rPr>
              <a:t>превышение расходов бюджета над его доходами</a:t>
            </a:r>
            <a:r>
              <a:rPr lang="ru-RU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48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3913603"/>
              </p:ext>
            </p:extLst>
          </p:nvPr>
        </p:nvGraphicFramePr>
        <p:xfrm>
          <a:off x="755577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04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Показатели прогноза социально-экономического развития муниципального образования «</a:t>
            </a:r>
            <a:r>
              <a:rPr lang="ru-RU" sz="2000" dirty="0" err="1"/>
              <a:t>Калмаюрское</a:t>
            </a:r>
            <a:r>
              <a:rPr lang="ru-RU" sz="2000" dirty="0"/>
              <a:t> сельское поселение» Чердаклинского района Ульяновской области на 202</a:t>
            </a:r>
            <a:r>
              <a:rPr lang="en-US" sz="2000" dirty="0"/>
              <a:t>3</a:t>
            </a:r>
            <a:r>
              <a:rPr lang="ru-RU" sz="2000" dirty="0"/>
              <a:t>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4686"/>
              </p:ext>
            </p:extLst>
          </p:nvPr>
        </p:nvGraphicFramePr>
        <p:xfrm>
          <a:off x="395536" y="1700808"/>
          <a:ext cx="8135888" cy="49712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22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Основные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latin typeface="+mj-lt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latin typeface="+mj-lt"/>
                        </a:rPr>
                        <a:t>202</a:t>
                      </a:r>
                      <a:r>
                        <a:rPr lang="en-US" sz="1350" dirty="0">
                          <a:latin typeface="+mj-lt"/>
                        </a:rPr>
                        <a:t>2</a:t>
                      </a:r>
                      <a:r>
                        <a:rPr lang="ru-RU" sz="1350" dirty="0">
                          <a:latin typeface="+mj-lt"/>
                        </a:rPr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latin typeface="+mj-lt"/>
                        </a:rPr>
                        <a:t>202</a:t>
                      </a:r>
                      <a:r>
                        <a:rPr lang="en-US" sz="1350" dirty="0">
                          <a:latin typeface="+mj-lt"/>
                        </a:rPr>
                        <a:t>3</a:t>
                      </a:r>
                      <a:r>
                        <a:rPr lang="ru-RU" sz="1350" dirty="0">
                          <a:latin typeface="+mj-lt"/>
                        </a:rPr>
                        <a:t> год (ожидаемое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</a:t>
                      </a:r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algn="ctr"/>
                      <a:endParaRPr lang="ru-RU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</a:t>
                      </a:r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algn="ctr"/>
                      <a:endParaRPr lang="ru-RU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latin typeface="+mj-lt"/>
                        </a:rPr>
                        <a:t>Прогноз на 202</a:t>
                      </a:r>
                      <a:r>
                        <a:rPr lang="en-US" sz="1350" dirty="0">
                          <a:latin typeface="+mj-lt"/>
                        </a:rPr>
                        <a:t>6</a:t>
                      </a:r>
                      <a:r>
                        <a:rPr lang="ru-RU" sz="1350" dirty="0">
                          <a:latin typeface="+mj-lt"/>
                        </a:rPr>
                        <a:t>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7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Численность постоянного населения 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тыс.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71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Ввод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в действие общей площади жилых домов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тыс.кв.м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Темп роста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506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В том числе индивидуальные жилые дома, построенные населением за свой  счёт и с помощью кредитов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тыс.кв.м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Темп роста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3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0386098"/>
              </p:ext>
            </p:extLst>
          </p:nvPr>
        </p:nvGraphicFramePr>
        <p:xfrm>
          <a:off x="683568" y="274638"/>
          <a:ext cx="7776864" cy="639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59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0042"/>
            <a:ext cx="6965245" cy="1147888"/>
          </a:xfrm>
        </p:spPr>
        <p:txBody>
          <a:bodyPr>
            <a:noAutofit/>
          </a:bodyPr>
          <a:lstStyle/>
          <a:p>
            <a:r>
              <a:rPr lang="ru-RU" sz="1800" dirty="0"/>
              <a:t>Перечень показателей, характеризующих результаты использования бюджетных ассигнований на территории муниципального образования «</a:t>
            </a:r>
            <a:r>
              <a:rPr lang="ru-RU" sz="1800" dirty="0" err="1"/>
              <a:t>Калмаюрское</a:t>
            </a:r>
            <a:r>
              <a:rPr lang="ru-RU" sz="1800" dirty="0"/>
              <a:t> сельское поселение» Чердаклинского района Ульяновской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40496"/>
              </p:ext>
            </p:extLst>
          </p:nvPr>
        </p:nvGraphicFramePr>
        <p:xfrm>
          <a:off x="467544" y="1772816"/>
          <a:ext cx="8280920" cy="468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81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Основные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</a:t>
                      </a:r>
                      <a:r>
                        <a:rPr lang="en-US" sz="1400" dirty="0">
                          <a:latin typeface="+mj-lt"/>
                        </a:rPr>
                        <a:t>2</a:t>
                      </a:r>
                      <a:r>
                        <a:rPr lang="ru-RU" sz="1400" dirty="0">
                          <a:latin typeface="+mj-lt"/>
                        </a:rPr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</a:t>
                      </a:r>
                      <a:r>
                        <a:rPr lang="en-US" sz="1400" dirty="0">
                          <a:latin typeface="+mj-lt"/>
                        </a:rPr>
                        <a:t>3</a:t>
                      </a:r>
                      <a:r>
                        <a:rPr lang="ru-RU" sz="1400" dirty="0">
                          <a:latin typeface="+mj-lt"/>
                        </a:rPr>
                        <a:t> год (ожидаемое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2024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2025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Прогноз на 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Объём доходов местного бюджета в расчёте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</a:t>
                      </a:r>
                      <a:r>
                        <a:rPr lang="en-US" sz="1400" dirty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Объём расходов местного бюджета в расчёте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9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Объём расходов местного бюджета на культуру и кинематографию в расчёте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11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Объём расходов местного бюджета на социальную политику в расчёте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4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9282"/>
              </p:ext>
            </p:extLst>
          </p:nvPr>
        </p:nvGraphicFramePr>
        <p:xfrm>
          <a:off x="539552" y="620689"/>
          <a:ext cx="7992887" cy="5688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8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Основные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2022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2023 год (ожидаемое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2024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2025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Прогноз на 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92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Ожидаемая продолжительность жизни при рождении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63-65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65-66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65-68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66-69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66-69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4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Смертность населения (количество умерших на 1000 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6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Средний размер заработной платы работников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+mj-lt"/>
                        </a:rPr>
                        <a:t>тыс.руб</a:t>
                      </a:r>
                      <a:r>
                        <a:rPr lang="ru-RU" sz="14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19,5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32,0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2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546260"/>
              </p:ext>
            </p:extLst>
          </p:nvPr>
        </p:nvGraphicFramePr>
        <p:xfrm>
          <a:off x="755576" y="548680"/>
          <a:ext cx="763284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3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 anchor="t">
            <a:normAutofit/>
          </a:bodyPr>
          <a:lstStyle/>
          <a:p>
            <a:r>
              <a:rPr lang="ru-RU" sz="2000" b="1" dirty="0"/>
              <a:t>Параметры бюджета муниципального образования «</a:t>
            </a:r>
            <a:r>
              <a:rPr lang="ru-RU" sz="2000" b="1" dirty="0" err="1"/>
              <a:t>Калмаюрское</a:t>
            </a:r>
            <a:r>
              <a:rPr lang="ru-RU" sz="2000" b="1" dirty="0"/>
              <a:t> сельское поселение»  на 2024-</a:t>
            </a:r>
            <a:r>
              <a:rPr lang="ru-RU" sz="2000" b="1" dirty="0">
                <a:ea typeface="Batang" pitchFamily="18" charset="-127"/>
              </a:rPr>
              <a:t>2026</a:t>
            </a:r>
            <a:r>
              <a:rPr lang="ru-RU" sz="2000" b="1" dirty="0"/>
              <a:t> годы, тыс. рублей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01884"/>
              </p:ext>
            </p:extLst>
          </p:nvPr>
        </p:nvGraphicFramePr>
        <p:xfrm>
          <a:off x="755575" y="1574206"/>
          <a:ext cx="7704856" cy="4879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2026 год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0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Доходы, в </a:t>
                      </a:r>
                      <a:r>
                        <a:rPr lang="ru-RU" dirty="0" err="1"/>
                        <a:t>т.ч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8083,8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8212,7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3660,0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3798,6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3943,8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3256,2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4285,2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4268,9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8083,8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8212,7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4523614"/>
              </p:ext>
            </p:extLst>
          </p:nvPr>
        </p:nvGraphicFramePr>
        <p:xfrm>
          <a:off x="755577" y="548680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8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611559" y="4163526"/>
            <a:ext cx="3672409" cy="1723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60" y="2636912"/>
            <a:ext cx="3652940" cy="1526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9552" y="1178775"/>
            <a:ext cx="3744416" cy="15365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50405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/>
              <a:t>Что такое «Доходы бюджета»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68760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Налоговые доходы </a:t>
            </a:r>
          </a:p>
          <a:p>
            <a:pPr algn="ctr"/>
            <a:r>
              <a:rPr lang="ru-RU" sz="1400" b="1" dirty="0">
                <a:latin typeface="+mj-lt"/>
              </a:rPr>
              <a:t>Доходы от федеральных , региональных и местных налогов и сборов, в </a:t>
            </a:r>
            <a:r>
              <a:rPr lang="ru-RU" sz="1400" b="1" dirty="0" err="1">
                <a:latin typeface="+mj-lt"/>
              </a:rPr>
              <a:t>т.ч</a:t>
            </a:r>
            <a:r>
              <a:rPr lang="ru-RU" sz="1400" b="1" dirty="0">
                <a:latin typeface="+mj-lt"/>
              </a:rPr>
              <a:t>. от налогов, </a:t>
            </a:r>
            <a:r>
              <a:rPr lang="ru-RU" sz="1400" b="1" dirty="0" err="1">
                <a:latin typeface="+mj-lt"/>
              </a:rPr>
              <a:t>редусмотренных</a:t>
            </a:r>
            <a:r>
              <a:rPr lang="ru-RU" sz="1400" b="1" dirty="0">
                <a:latin typeface="+mj-lt"/>
              </a:rPr>
              <a:t> специальными налоговыми режимами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15310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Неналоговые доходы </a:t>
            </a:r>
          </a:p>
          <a:p>
            <a:pPr algn="ctr"/>
            <a:r>
              <a:rPr lang="ru-RU" sz="1400" b="1" dirty="0">
                <a:latin typeface="+mj-lt"/>
              </a:rPr>
              <a:t>Платежи в виде штрафов, санкций за нарушение законодательства, платежи за пользование имуществом государства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163526"/>
            <a:ext cx="35809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+mj-lt"/>
              </a:rPr>
              <a:t>Безвозмездные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+mj-lt"/>
              </a:rPr>
              <a:t>поступления</a:t>
            </a:r>
            <a:r>
              <a:rPr lang="ru-RU" b="1" dirty="0">
                <a:latin typeface="+mj-lt"/>
              </a:rPr>
              <a:t> </a:t>
            </a:r>
          </a:p>
          <a:p>
            <a:pPr algn="ctr"/>
            <a:r>
              <a:rPr lang="ru-RU" sz="1400" b="1" dirty="0">
                <a:latin typeface="+mj-lt"/>
              </a:rPr>
              <a:t>Средства, которые поступают в бюджет безвозмездно и безвозвратно из федерального бюджета, а также перечисления от физических и юридических лиц 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4" y="1317565"/>
            <a:ext cx="36293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Налог на доходы физических лиц, Единый сельскохозяйственный налог, Налог на имущество физических лиц, Земельный налог, Задолженность по отмененным налогам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139950" y="1892178"/>
            <a:ext cx="5760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5370" y="2715310"/>
            <a:ext cx="37733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Доходы от использования имущества, находящегося в муниципальной собственности, Доходы от оказания платных услуг, Доходы от продажи материальных и нематериальных активов, штрафные санкции, прочие неналоговые доходы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39950" y="3170892"/>
            <a:ext cx="5760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19310" y="4689720"/>
            <a:ext cx="576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04044" y="4454983"/>
            <a:ext cx="3623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Дотации, субвенции, субсидии, безвозмездные поступления от физических и юридических лиц, иные межбюджетные трансферты </a:t>
            </a:r>
          </a:p>
        </p:txBody>
      </p:sp>
    </p:spTree>
    <p:extLst>
      <p:ext uri="{BB962C8B-B14F-4D97-AF65-F5344CB8AC3E}">
        <p14:creationId xmlns:p14="http://schemas.microsoft.com/office/powerpoint/2010/main" val="133951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aluga-gov.ru/sites/default/files/9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9" y="4581128"/>
            <a:ext cx="4578350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1417959">
            <a:off x="1262377" y="2723109"/>
            <a:ext cx="4537075" cy="563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u="sng" dirty="0">
                <a:solidFill>
                  <a:schemeClr val="tx1"/>
                </a:solidFill>
              </a:rPr>
              <a:t>Например: </a:t>
            </a:r>
            <a:r>
              <a:rPr lang="ru-RU" sz="1100" dirty="0">
                <a:solidFill>
                  <a:schemeClr val="tx1"/>
                </a:solidFill>
              </a:rPr>
              <a:t>субвенции на проведение публичных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414880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008112"/>
          </a:xfrm>
        </p:spPr>
        <p:txBody>
          <a:bodyPr>
            <a:noAutofit/>
          </a:bodyPr>
          <a:lstStyle/>
          <a:p>
            <a:r>
              <a:rPr lang="ru-RU" sz="2000" b="1" dirty="0"/>
              <a:t>ДИНАМИКА НАЛОГОВЫХ И НЕНАЛОГОВЫХ ДОХОДОВ, 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5875269"/>
              </p:ext>
            </p:extLst>
          </p:nvPr>
        </p:nvGraphicFramePr>
        <p:xfrm>
          <a:off x="683568" y="162880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21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04855" cy="1080120"/>
          </a:xfrm>
        </p:spPr>
        <p:txBody>
          <a:bodyPr>
            <a:normAutofit/>
          </a:bodyPr>
          <a:lstStyle/>
          <a:p>
            <a:r>
              <a:rPr lang="ru-RU" sz="2000" b="1" dirty="0"/>
              <a:t>СТРУКТУРА ДОХОДОВ НА </a:t>
            </a:r>
            <a:r>
              <a:rPr lang="ru-RU" sz="2800" b="1" dirty="0">
                <a:ea typeface="BatangChe" pitchFamily="49" charset="-127"/>
              </a:rPr>
              <a:t>2023</a:t>
            </a:r>
            <a:r>
              <a:rPr lang="ru-RU" sz="2000" b="1" dirty="0"/>
              <a:t> И </a:t>
            </a:r>
            <a:r>
              <a:rPr lang="ru-RU" sz="2800" b="1" dirty="0">
                <a:ea typeface="BatangChe" pitchFamily="49" charset="-127"/>
              </a:rPr>
              <a:t>2024</a:t>
            </a:r>
            <a:r>
              <a:rPr lang="ru-RU" sz="2000" b="1" dirty="0"/>
              <a:t> ГОДЫ, %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200400" cy="416735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j-lt"/>
              </a:rPr>
              <a:t>План на 2023 год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200400" cy="416773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j-lt"/>
              </a:rPr>
              <a:t>Прогноз на 2024 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4907234"/>
              </p:ext>
            </p:extLst>
          </p:nvPr>
        </p:nvGraphicFramePr>
        <p:xfrm>
          <a:off x="4427984" y="1556792"/>
          <a:ext cx="403244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3880908"/>
              </p:ext>
            </p:extLst>
          </p:nvPr>
        </p:nvGraphicFramePr>
        <p:xfrm>
          <a:off x="969824" y="1844824"/>
          <a:ext cx="3786784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38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76864" cy="1296144"/>
          </a:xfrm>
        </p:spPr>
        <p:txBody>
          <a:bodyPr>
            <a:noAutofit/>
          </a:bodyPr>
          <a:lstStyle/>
          <a:p>
            <a:r>
              <a:rPr lang="ru-RU" sz="2000" b="1" dirty="0"/>
              <a:t>Прогнозные показатели поступления НДФЛ </a:t>
            </a:r>
            <a:br>
              <a:rPr lang="ru-RU" sz="2000" b="1" dirty="0"/>
            </a:br>
            <a:r>
              <a:rPr lang="ru-RU" sz="2000" b="1" dirty="0"/>
              <a:t>в бюджет муниципального образования «</a:t>
            </a:r>
            <a:r>
              <a:rPr lang="ru-RU" sz="2000" b="1" dirty="0" err="1"/>
              <a:t>Калмаюрское</a:t>
            </a:r>
            <a:r>
              <a:rPr lang="ru-RU" sz="2000" b="1" dirty="0"/>
              <a:t> сельское поселение» в 2022-2026 г.г., тыс. 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7823563"/>
              </p:ext>
            </p:extLst>
          </p:nvPr>
        </p:nvGraphicFramePr>
        <p:xfrm>
          <a:off x="683567" y="1916832"/>
          <a:ext cx="777686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00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88"/>
            <a:ext cx="720080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ea typeface="BatangChe" pitchFamily="49" charset="-127"/>
              </a:rPr>
              <a:t>О Бюджете для граждан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«Бюджет для граждан» </a:t>
            </a:r>
            <a:r>
              <a:rPr lang="ru-RU" sz="3100" b="1" dirty="0"/>
              <a:t>-  </a:t>
            </a:r>
            <a:br>
              <a:rPr lang="ru-RU" sz="3100" b="1" dirty="0"/>
            </a:br>
            <a:r>
              <a:rPr lang="ru-RU" sz="3200" dirty="0"/>
              <a:t>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</a:t>
            </a:r>
            <a:br>
              <a:rPr lang="ru-RU" sz="32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0716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734481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04856" cy="6192688"/>
          </a:xfrm>
        </p:spPr>
        <p:txBody>
          <a:bodyPr anchor="t">
            <a:normAutofit fontScale="90000"/>
          </a:bodyPr>
          <a:lstStyle/>
          <a:p>
            <a:pPr marL="171450" indent="-171450"/>
            <a:r>
              <a:rPr lang="ru-RU" sz="1800" b="1" dirty="0">
                <a:cs typeface="Times New Roman" pitchFamily="18" charset="0"/>
              </a:rPr>
              <a:t>Работа администрации муниципального образования «</a:t>
            </a:r>
            <a:r>
              <a:rPr lang="ru-RU" sz="1800" b="1" dirty="0" err="1">
                <a:cs typeface="Times New Roman" pitchFamily="18" charset="0"/>
              </a:rPr>
              <a:t>Калмаюрское</a:t>
            </a:r>
            <a:r>
              <a:rPr lang="ru-RU" sz="1800" b="1" dirty="0">
                <a:cs typeface="Times New Roman" pitchFamily="18" charset="0"/>
              </a:rPr>
              <a:t> сельское поселение», направленная на пополнение доходной базы бюджета муниципального образования «</a:t>
            </a:r>
            <a:r>
              <a:rPr lang="ru-RU" sz="1800" b="1" dirty="0" err="1">
                <a:cs typeface="Times New Roman" pitchFamily="18" charset="0"/>
              </a:rPr>
              <a:t>Калмаюрское</a:t>
            </a:r>
            <a:r>
              <a:rPr lang="ru-RU" sz="1800" b="1" dirty="0">
                <a:cs typeface="Times New Roman" pitchFamily="18" charset="0"/>
              </a:rPr>
              <a:t> сельское поселение» Чердаклинского района Ульяновской области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заседаний межведомственной комиссии по увеличению налоговых поступлений в  бюджет (в т.ч. с участием представителей федеральных структур)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Взаимодействие с налоговым органом по предоставлению сведений о недоимщиках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Обеспечение выполнения бюджетных назначений в разрезе курируемых доходных источников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рейдов по инвентаризации территории поселения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60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1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ФИНАНСОВАЯ ПОМОЩЬ БЮДЖЕТУ МУНИЦИПАЛЬНОГО ОБРАЗОВАНИЯ «КАЛМАЮРСКОЕ СЕЛЬСКОЕ ПОСЕЛЕНИЕ» ЧЕРДАКЛИНСКОГО РАЙОНА УЛЬЯНОВСКОЙ ОБЛАСТИ ИЗ ОБЛАСТНОГО БЮДЖЕТА НА </a:t>
            </a:r>
            <a:r>
              <a:rPr lang="ru-RU" sz="2000" b="1" dirty="0">
                <a:latin typeface="+mn-lt"/>
                <a:ea typeface="BatangChe" pitchFamily="49" charset="-127"/>
              </a:rPr>
              <a:t>2021-2024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/>
              <a:t>ГОДЫ, тыс. 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69435"/>
              </p:ext>
            </p:extLst>
          </p:nvPr>
        </p:nvGraphicFramePr>
        <p:xfrm>
          <a:off x="857224" y="1643050"/>
          <a:ext cx="763284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603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9024032"/>
              </p:ext>
            </p:extLst>
          </p:nvPr>
        </p:nvGraphicFramePr>
        <p:xfrm>
          <a:off x="755577" y="548680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720079"/>
          </a:xfrm>
        </p:spPr>
        <p:txBody>
          <a:bodyPr>
            <a:normAutofit/>
          </a:bodyPr>
          <a:lstStyle/>
          <a:p>
            <a:r>
              <a:rPr lang="ru-RU" sz="1600" b="1" dirty="0"/>
              <a:t>ДИНАМИКА РАСХОДОВ НА </a:t>
            </a:r>
            <a:r>
              <a:rPr lang="ru-RU" sz="1600" b="1" dirty="0">
                <a:latin typeface="+mn-lt"/>
                <a:ea typeface="BatangChe" pitchFamily="49" charset="-127"/>
              </a:rPr>
              <a:t>2023-2024</a:t>
            </a:r>
            <a:r>
              <a:rPr lang="ru-RU" sz="1600" b="1" dirty="0"/>
              <a:t> ГОДЫ, 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62908"/>
              </p:ext>
            </p:extLst>
          </p:nvPr>
        </p:nvGraphicFramePr>
        <p:xfrm>
          <a:off x="1000102" y="1214422"/>
          <a:ext cx="7143797" cy="4865394"/>
        </p:xfrm>
        <a:graphic>
          <a:graphicData uri="http://schemas.openxmlformats.org/drawingml/2006/table">
            <a:tbl>
              <a:tblPr/>
              <a:tblGrid>
                <a:gridCol w="195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5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% к 2023 году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/>
                          <a:ea typeface="Times New Roman"/>
                          <a:cs typeface="Times New Roman"/>
                        </a:rPr>
                        <a:t>(первоначальный закон)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удельный вес в общей сумме расходов, %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удельный вес в общей сумме расходов, %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6738,3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6916,2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 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3613,0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3484,6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50,4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255,0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329,6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129,3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 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620,0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96,8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149,5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154,5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2035,3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30,2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2226,0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109,4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 </a:t>
                      </a:r>
                      <a:endParaRPr lang="ru-RU" sz="11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187,5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800" b="1" dirty="0"/>
              <a:t>СТРУКТУРА РАСХОДОВ В </a:t>
            </a:r>
            <a:r>
              <a:rPr lang="ru-RU" sz="1800" b="1" dirty="0">
                <a:latin typeface="+mn-lt"/>
                <a:ea typeface="BatangChe" pitchFamily="49" charset="-127"/>
              </a:rPr>
              <a:t>2024</a:t>
            </a:r>
            <a:r>
              <a:rPr lang="ru-RU" sz="1800" b="1" dirty="0"/>
              <a:t> ГОДУ, %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38044530"/>
              </p:ext>
            </p:extLst>
          </p:nvPr>
        </p:nvGraphicFramePr>
        <p:xfrm>
          <a:off x="683568" y="1268760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71480"/>
            <a:ext cx="7715304" cy="5715040"/>
          </a:xfrm>
        </p:spPr>
        <p:txBody>
          <a:bodyPr anchor="t">
            <a:normAutofit/>
          </a:bodyPr>
          <a:lstStyle/>
          <a:p>
            <a:r>
              <a:rPr lang="ru-RU" sz="1800" b="1" dirty="0"/>
              <a:t>ДОЛЯ МУНИЦИПАЛЬНЫХ ПРОГРАММ МУНИЦИПАЛЬНОГО ОБРАЗОВАНИЯ «КАЛМАЮРСКОЕ СЕЛЬСКОЕ ПОСЕЛЕНИЕ» ЧЕРДАКЛИНСКОГО РАЙОНА УЛЬЯНОВСКОЙ ОБЛАСТИ В ОБЩЕМ ОБЪЁМЕ РАСХОДОВ БЮДЖЕТА В </a:t>
            </a:r>
            <a:r>
              <a:rPr lang="ru-RU" sz="1800" b="1" dirty="0">
                <a:latin typeface="+mn-lt"/>
                <a:ea typeface="BatangChe" pitchFamily="49" charset="-127"/>
              </a:rPr>
              <a:t>2024</a:t>
            </a:r>
            <a:r>
              <a:rPr lang="ru-RU" sz="1800" b="1" dirty="0"/>
              <a:t> ГОДУ, 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9310358"/>
              </p:ext>
            </p:extLst>
          </p:nvPr>
        </p:nvGraphicFramePr>
        <p:xfrm>
          <a:off x="714348" y="1700808"/>
          <a:ext cx="78180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600" b="1" dirty="0"/>
              <a:t>РАСХОДЫ БЮДЖЕТА, ВЫДЕЛЕННЫЕ НА РЕАЛИЗАЦИЮ МУНИЦИПАЛЬНЫХ ПРОГРАММ В </a:t>
            </a:r>
            <a:r>
              <a:rPr lang="ru-RU" sz="1600" b="1" dirty="0">
                <a:latin typeface="+mn-lt"/>
                <a:ea typeface="BatangChe" pitchFamily="49" charset="-127"/>
              </a:rPr>
              <a:t>2024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/>
              <a:t>ГОДУ,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42757"/>
              </p:ext>
            </p:extLst>
          </p:nvPr>
        </p:nvGraphicFramePr>
        <p:xfrm>
          <a:off x="395536" y="1196752"/>
          <a:ext cx="8358246" cy="5089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9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Наименование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Программа по информатизации муниципального образования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 Чердаклинского района Ульяновской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«Комплексные меры противодействия наркотиками и их незаконному обороту на территории муниципального образования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 Чердаклинского района Ульяновской области»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«Материально-техническое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обеспечение  деятельности администрации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муниципального образования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228,6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«Пожарная безопасность муниципального образования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«Благоустройство   муниципального образования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 Чердаклинского района Ульяновской области»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154,5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«Культура в муниципальном образовании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Калмаюрское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сельское поселения» Чердаклинского района Ульяновской области»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2226,0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6864" cy="1008112"/>
          </a:xfrm>
        </p:spPr>
        <p:txBody>
          <a:bodyPr anchor="ctr">
            <a:noAutofit/>
          </a:bodyPr>
          <a:lstStyle/>
          <a:p>
            <a:r>
              <a:rPr lang="ru-RU" sz="2000" dirty="0"/>
              <a:t>Основные направления в рамках муниципальной программы по комплексному благоустройству населенных пунктов муниципального образования «</a:t>
            </a:r>
            <a:r>
              <a:rPr lang="ru-RU" sz="2000" dirty="0" err="1"/>
              <a:t>Калмаюрское</a:t>
            </a:r>
            <a:r>
              <a:rPr lang="ru-RU" sz="2000" dirty="0"/>
              <a:t> сельское поселение» Чердаклинского района Ульяновской области на 2024-2026 гг.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37453"/>
            <a:ext cx="7704856" cy="417646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Электроснабжение (устройство и техобслуживание наружного освещения, оплата за уличное освещение)</a:t>
            </a:r>
          </a:p>
          <a:p>
            <a:pPr algn="l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*Благоустройство парков, скверов, территорий памятников</a:t>
            </a:r>
          </a:p>
          <a:p>
            <a:pPr algn="l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*Вырубка сухостойных и аварийных деревьев, кустарников</a:t>
            </a:r>
          </a:p>
          <a:p>
            <a:pPr algn="l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*Сбор и вывоз мусора, ликвидация несанкционированных свалок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4098" name="Picture 2" descr="http://www.ugorizont.ru/wp-content/uploads/sites/39/2016/07/FEO_6529-300x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3602143"/>
            <a:ext cx="3643370" cy="3214710"/>
          </a:xfrm>
          <a:prstGeom prst="rect">
            <a:avLst/>
          </a:prstGeom>
          <a:noFill/>
        </p:spPr>
      </p:pic>
      <p:pic>
        <p:nvPicPr>
          <p:cNvPr id="4100" name="Picture 4" descr="http://elektrik-a.su/wp-content/uploads/2016/02/ispolzovanie-izolirovannogo-provoda-dlya-seti-os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86190"/>
            <a:ext cx="2667000" cy="2390777"/>
          </a:xfrm>
          <a:prstGeom prst="rect">
            <a:avLst/>
          </a:prstGeom>
          <a:noFill/>
        </p:spPr>
      </p:pic>
      <p:pic>
        <p:nvPicPr>
          <p:cNvPr id="4102" name="Picture 6" descr="http://sergievsk.ru/ufiles/Image/News/2011/may/Posadk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71876"/>
            <a:ext cx="357190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057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522998"/>
          </a:xfrm>
        </p:spPr>
        <p:txBody>
          <a:bodyPr>
            <a:normAutofit/>
          </a:bodyPr>
          <a:lstStyle/>
          <a:p>
            <a:r>
              <a:rPr lang="ru-RU" sz="2000" dirty="0"/>
              <a:t>В рамках программы «Пожарная безопасность муниципального образования «</a:t>
            </a:r>
            <a:r>
              <a:rPr lang="ru-RU" sz="2000" dirty="0" err="1"/>
              <a:t>Калмаюрское</a:t>
            </a:r>
            <a:r>
              <a:rPr lang="ru-RU" sz="2000" dirty="0"/>
              <a:t> сельское поселение» на 2024-2026 годы</a:t>
            </a:r>
            <a:endParaRPr lang="ru-RU" sz="2000" b="1" dirty="0"/>
          </a:p>
        </p:txBody>
      </p:sp>
      <p:pic>
        <p:nvPicPr>
          <p:cNvPr id="3074" name="Picture 2" descr="http://moscowbig.ru/_nw/34/21121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2857520" cy="2571768"/>
          </a:xfrm>
          <a:prstGeom prst="rect">
            <a:avLst/>
          </a:prstGeom>
          <a:noFill/>
        </p:spPr>
      </p:pic>
      <p:pic>
        <p:nvPicPr>
          <p:cNvPr id="7" name="Рисунок 6" descr="http://zamuruev.ucoz.ru/_si/0/91088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14686"/>
            <a:ext cx="2607310" cy="2762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2071679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*Противопожарная опашка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*Изготовление буклетов по предупреждению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пажаров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5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3" cy="1440159"/>
          </a:xfrm>
        </p:spPr>
        <p:txBody>
          <a:bodyPr anchor="ctr">
            <a:noAutofit/>
          </a:bodyPr>
          <a:lstStyle/>
          <a:p>
            <a:r>
              <a:rPr lang="ru-RU" sz="2000" dirty="0"/>
              <a:t>Основные направления в рамках муниципальной программы «Культура в муниципальном образовании «</a:t>
            </a:r>
            <a:r>
              <a:rPr lang="ru-RU" sz="2000" dirty="0" err="1"/>
              <a:t>Калмаюрское</a:t>
            </a:r>
            <a:r>
              <a:rPr lang="ru-RU" sz="2000" dirty="0"/>
              <a:t> сельское поселения» Чердаклинского района Ульяновской области на 2024-2026 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3" y="1988840"/>
            <a:ext cx="3810001" cy="648072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Реализация проектов развития, подготовленных на основе местных инициатив граждан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996952"/>
            <a:ext cx="3810000" cy="2851546"/>
          </a:xfrm>
          <a:prstGeom prst="rect">
            <a:avLst/>
          </a:prstGeom>
          <a:noFill/>
        </p:spPr>
      </p:pic>
      <p:pic>
        <p:nvPicPr>
          <p:cNvPr id="8" name="Рисунок 7" descr="http://art-fp.ru/userfiles/image/mass_show/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302" y="2475670"/>
            <a:ext cx="2916560" cy="37813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3608" y="2106338"/>
            <a:ext cx="36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Мероприятия в сфере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76877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6020380"/>
              </p:ext>
            </p:extLst>
          </p:nvPr>
        </p:nvGraphicFramePr>
        <p:xfrm>
          <a:off x="827584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370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2416911"/>
              </p:ext>
            </p:extLst>
          </p:nvPr>
        </p:nvGraphicFramePr>
        <p:xfrm>
          <a:off x="571472" y="571480"/>
          <a:ext cx="8062615" cy="607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15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0072262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1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>
            <a:normAutofit/>
          </a:bodyPr>
          <a:lstStyle/>
          <a:p>
            <a:r>
              <a:rPr lang="ru-RU" sz="3600" dirty="0"/>
              <a:t>Жители </a:t>
            </a:r>
            <a:r>
              <a:rPr lang="ru-RU" sz="3600" dirty="0" err="1"/>
              <a:t>Калмаюрского</a:t>
            </a:r>
            <a:r>
              <a:rPr lang="ru-RU" sz="3600" dirty="0"/>
              <a:t> сельского поселения принимают участие в обсуждении проекта бюджета муниципального образования «</a:t>
            </a:r>
            <a:r>
              <a:rPr lang="ru-RU" sz="3600" dirty="0" err="1"/>
              <a:t>Калмаюрское</a:t>
            </a:r>
            <a:r>
              <a:rPr lang="ru-RU" sz="3600" dirty="0"/>
              <a:t> сельское поселение» Чердаклинского района Ульяновской области на 202</a:t>
            </a:r>
            <a:r>
              <a:rPr lang="en-US" sz="3600" dirty="0"/>
              <a:t>4</a:t>
            </a:r>
            <a:r>
              <a:rPr lang="ru-RU" sz="3600" dirty="0"/>
              <a:t> год в ходе публичных слушаний по проекту Решения о местном бюджете</a:t>
            </a:r>
          </a:p>
        </p:txBody>
      </p:sp>
    </p:spTree>
    <p:extLst>
      <p:ext uri="{BB962C8B-B14F-4D97-AF65-F5344CB8AC3E}">
        <p14:creationId xmlns:p14="http://schemas.microsoft.com/office/powerpoint/2010/main" val="139762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r>
              <a:rPr lang="ru-RU" sz="2400" dirty="0"/>
              <a:t>Публичные слушания </a:t>
            </a:r>
            <a:br>
              <a:rPr lang="ru-RU" sz="2400" dirty="0"/>
            </a:br>
            <a:r>
              <a:rPr lang="ru-RU" sz="2400" dirty="0"/>
              <a:t>проекта бюджета муниципального образования «</a:t>
            </a:r>
            <a:r>
              <a:rPr lang="ru-RU" sz="2400" dirty="0" err="1"/>
              <a:t>Калмаюрское</a:t>
            </a:r>
            <a:r>
              <a:rPr lang="ru-RU" sz="2400" dirty="0"/>
              <a:t> сельское поселение» Чердаклинского района Ульяновской области на 202</a:t>
            </a:r>
            <a:r>
              <a:rPr lang="en-US" sz="2400" dirty="0"/>
              <a:t>3</a:t>
            </a:r>
            <a:r>
              <a:rPr lang="ru-RU" sz="2400" dirty="0"/>
              <a:t> год назначены на 13-00 часов 30 ноября 202</a:t>
            </a:r>
            <a:r>
              <a:rPr lang="en-US" sz="2400" dirty="0"/>
              <a:t>3</a:t>
            </a:r>
            <a:r>
              <a:rPr lang="ru-RU" sz="2400" dirty="0"/>
              <a:t> года в  здании МОУ «</a:t>
            </a:r>
            <a:r>
              <a:rPr lang="ru-RU" sz="2400" dirty="0" err="1"/>
              <a:t>Калмаюрская</a:t>
            </a:r>
            <a:r>
              <a:rPr lang="ru-RU" sz="2400" dirty="0"/>
              <a:t> СШ им. Д.И. </a:t>
            </a:r>
            <a:r>
              <a:rPr lang="ru-RU" sz="2400" dirty="0" err="1"/>
              <a:t>Шарипова</a:t>
            </a:r>
            <a:r>
              <a:rPr lang="ru-RU" sz="2400" dirty="0"/>
              <a:t>»   с.Чувашский </a:t>
            </a:r>
            <a:r>
              <a:rPr lang="ru-RU" sz="2400" dirty="0" err="1"/>
              <a:t>Калмаюр</a:t>
            </a:r>
            <a:br>
              <a:rPr lang="ru-RU" sz="2000" dirty="0"/>
            </a:br>
            <a:br>
              <a:rPr lang="ru-RU" sz="1600" dirty="0"/>
            </a:br>
            <a:br>
              <a:rPr lang="ru-RU" sz="1400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(Решение Совета депутатов муниципального образования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Калмаюрское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сельское поселение» Чердаклинского района Ульяновской области № 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0/5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от 07.11.2022)</a:t>
            </a:r>
          </a:p>
        </p:txBody>
      </p:sp>
    </p:spTree>
    <p:extLst>
      <p:ext uri="{BB962C8B-B14F-4D97-AF65-F5344CB8AC3E}">
        <p14:creationId xmlns:p14="http://schemas.microsoft.com/office/powerpoint/2010/main" val="120890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2808312"/>
          </a:xfrm>
        </p:spPr>
        <p:txBody>
          <a:bodyPr anchor="ctr">
            <a:normAutofit fontScale="90000"/>
          </a:bodyPr>
          <a:lstStyle/>
          <a:p>
            <a:b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/>
              <a:t>Публичные слушания проводятся посредством размещения проекта Решения о бюджете муниципального образования «</a:t>
            </a:r>
            <a:r>
              <a:rPr lang="ru-RU" sz="2200" dirty="0" err="1"/>
              <a:t>Калмаюрское</a:t>
            </a:r>
            <a:r>
              <a:rPr lang="ru-RU" sz="2200" dirty="0"/>
              <a:t> сельское поселение» Чердаклинского района Ульяновской области на официальном сайте Администрации муниципального образования «</a:t>
            </a:r>
            <a:r>
              <a:rPr lang="ru-RU" sz="2200" dirty="0" err="1"/>
              <a:t>Калмаюрское</a:t>
            </a:r>
            <a:r>
              <a:rPr lang="ru-RU" sz="2200" dirty="0"/>
              <a:t> сельское поселение» Чердаклинского района Ульяновской области в сети «Интернет», также путем опубликования в информационном бюллетене «</a:t>
            </a:r>
            <a:r>
              <a:rPr lang="ru-RU" sz="2200" dirty="0" err="1"/>
              <a:t>Калмаюрский</a:t>
            </a:r>
            <a:r>
              <a:rPr lang="ru-RU" sz="2200" dirty="0"/>
              <a:t> вестник»                </a:t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8167641"/>
              </p:ext>
            </p:extLst>
          </p:nvPr>
        </p:nvGraphicFramePr>
        <p:xfrm>
          <a:off x="755575" y="3429000"/>
          <a:ext cx="763284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3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576064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2700" dirty="0">
                <a:latin typeface="Georgia" pitchFamily="18" charset="0"/>
                <a:cs typeface="Times New Roman" pitchFamily="18" charset="0"/>
              </a:rPr>
              <a:t> Проект бюджета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Калмаюрское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сельское поселение» Чердаклинского района Ульяновской области на 202</a:t>
            </a:r>
            <a:r>
              <a:rPr lang="en-US" sz="2700" dirty="0">
                <a:latin typeface="Georgia" pitchFamily="18" charset="0"/>
                <a:cs typeface="Times New Roman" pitchFamily="18" charset="0"/>
              </a:rPr>
              <a:t>4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год размещён на официальном сайте администрации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Калмаюрское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сельское поселение» Чердаклинского района Ульяновской области.  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http://</a:t>
            </a:r>
            <a:r>
              <a:rPr lang="ru-RU" sz="1600" b="1" dirty="0" err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калмаюр.рф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2400" dirty="0">
                <a:latin typeface="Constantia" pitchFamily="18" charset="0"/>
                <a:cs typeface="Times New Roman" pitchFamily="18" charset="0"/>
              </a:rPr>
              <a:t>Прием предложений и замечаний</a:t>
            </a:r>
            <a:r>
              <a:rPr lang="ru-RU" sz="2700" dirty="0">
                <a:latin typeface="Constantia" pitchFamily="18" charset="0"/>
                <a:cs typeface="Times New Roman" pitchFamily="18" charset="0"/>
              </a:rPr>
              <a:t>, </a:t>
            </a:r>
            <a:r>
              <a:rPr lang="ru-RU" sz="2400" dirty="0"/>
              <a:t>осуществляется в администрации  муниципального образования «Калмаюрское сельское поселение» Чердаклинского района Ульяновской области, расположенном по адресу: Ульяновская область, Чердаклинский район, с. Чувашский Калмаюр, ул.  Советская,  </a:t>
            </a:r>
            <a:r>
              <a:rPr lang="ru-RU" sz="2400" dirty="0" err="1"/>
              <a:t>зд</a:t>
            </a:r>
            <a:r>
              <a:rPr lang="ru-RU" sz="2400" dirty="0"/>
              <a:t>. 44А,  ежедневно с понедельника по пятницу, с 8.00 ч. до 12.00 ч. и с 13.00 ч.  до 17.00 ч.  в период с 11.11.202</a:t>
            </a:r>
            <a:r>
              <a:rPr lang="en-US" sz="2400" dirty="0"/>
              <a:t>3</a:t>
            </a:r>
            <a:r>
              <a:rPr lang="ru-RU" sz="2400" dirty="0"/>
              <a:t> по 30.11.202</a:t>
            </a:r>
            <a:r>
              <a:rPr lang="en-US" sz="2400" dirty="0"/>
              <a:t>3</a:t>
            </a:r>
            <a:r>
              <a:rPr lang="ru-RU" sz="2400" dirty="0"/>
              <a:t>  включительно. 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endParaRPr lang="ru-RU" sz="2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1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3296</TotalTime>
  <Words>2326</Words>
  <Application>Microsoft Office PowerPoint</Application>
  <PresentationFormat>Экран (4:3)</PresentationFormat>
  <Paragraphs>332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BatangChe</vt:lpstr>
      <vt:lpstr>Arial</vt:lpstr>
      <vt:lpstr>Brush Script MT</vt:lpstr>
      <vt:lpstr>Calibri</vt:lpstr>
      <vt:lpstr>Constantia</vt:lpstr>
      <vt:lpstr>Franklin Gothic Book</vt:lpstr>
      <vt:lpstr>Georgia</vt:lpstr>
      <vt:lpstr>Rage Italic</vt:lpstr>
      <vt:lpstr>Times New Roman</vt:lpstr>
      <vt:lpstr>Wingdings 2</vt:lpstr>
      <vt:lpstr>Кнопка</vt:lpstr>
      <vt:lpstr>  БЮДЖЕТ ДЛЯ ГРАЖДАН к проекту бюджета муниципального образования «Калмаюрское сельское поселение»  Чердаклинского района Ульяновской области  на 2024 год            </vt:lpstr>
      <vt:lpstr>Презентация PowerPoint</vt:lpstr>
      <vt:lpstr> «Бюджет для граждан» -  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 </vt:lpstr>
      <vt:lpstr>Презентация PowerPoint</vt:lpstr>
      <vt:lpstr>Презентация PowerPoint</vt:lpstr>
      <vt:lpstr>Жители Калмаюрского сельского поселения принимают участие в обсуждении проекта бюджета муниципального образования «Калмаюрское сельское поселение» Чердаклинского района Ульяновской области на 2024 год в ходе публичных слушаний по проекту Решения о местном бюджете</vt:lpstr>
      <vt:lpstr>Публичные слушания  проекта бюджета муниципального образования «Калмаюрское сельское поселение» Чердаклинского района Ульяновской области на 2023 год назначены на 13-00 часов 30 ноября 2023 года в  здании МОУ «Калмаюрская СШ им. Д.И. Шарипова»   с.Чувашский Калмаюр   (Решение Совета депутатов муниципального образования «Калмаюрское сельское поселение» Чердаклинского района Ульяновской области № 20/5  от 07.11.2022)</vt:lpstr>
      <vt:lpstr>  Публичные слушания проводятся посредством размещения проекта Решения о бюджете муниципального образования «Калмаюрское сельское поселение» Чердаклинского района Ульяновской области на официальном сайте Администрации муниципального образования «Калмаюрское сельское поселение» Чердаклинского района Ульяновской области в сети «Интернет», также путем опубликования в информационном бюллетене «Калмаюрский вестник»                 </vt:lpstr>
      <vt:lpstr>  Проект бюджета муниципального образования «Калмаюрское сельское поселение» Чердаклинского района Ульяновской области на 2024 год размещён на официальном сайте администрации муниципального образования «Калмаюрское сельское поселение» Чердаклинского района Ульяновской области.     http://калмаюр.рф  Прием предложений и замечаний, осуществляется в администрации  муниципального образования «Калмаюрское сельское поселение» Чердаклинского района Ульяновской области, расположенном по адресу: Ульяновская область, Чердаклинский район, с. Чувашский Калмаюр, ул.  Советская,  зд. 44А,  ежедневно с понедельника по пятницу, с 8.00 ч. до 12.00 ч. и с 13.00 ч.  до 17.00 ч.  в период с 11.11.2023 по 30.11.2023  включительно.  </vt:lpstr>
      <vt:lpstr>Бюджетный процесс</vt:lpstr>
      <vt:lpstr>Презентация PowerPoint</vt:lpstr>
      <vt:lpstr>Бюджет –это план доходов и расходов на определенный период</vt:lpstr>
      <vt:lpstr>Бюджетный процесс</vt:lpstr>
      <vt:lpstr>Бюджетный процесс</vt:lpstr>
      <vt:lpstr>Бюджетный процесс</vt:lpstr>
      <vt:lpstr>Бюджетный процесс</vt:lpstr>
      <vt:lpstr>Глоссарий</vt:lpstr>
      <vt:lpstr>Презентация PowerPoint</vt:lpstr>
      <vt:lpstr>Показатели прогноза социально-экономического развития муниципального образования «Калмаюрское сельское поселение» Чердаклинского района Ульяновской области на 2023 год</vt:lpstr>
      <vt:lpstr>Перечень показателей, характеризующих результаты использования бюджетных ассигнований на территории муниципального образования «Калмаюрское сельское поселение» Чердаклинского района Ульяновской области</vt:lpstr>
      <vt:lpstr>Презентация PowerPoint</vt:lpstr>
      <vt:lpstr>Презентация PowerPoint</vt:lpstr>
      <vt:lpstr>Параметры бюджета муниципального образования «Калмаюрское сельское поселение»  на 2024-2026 годы, тыс. рублей</vt:lpstr>
      <vt:lpstr>Презентация PowerPoint</vt:lpstr>
      <vt:lpstr>Что такое «Доходы бюджета»</vt:lpstr>
      <vt:lpstr>Презентация PowerPoint</vt:lpstr>
      <vt:lpstr>ДИНАМИКА НАЛОГОВЫХ И НЕНАЛОГОВЫХ ДОХОДОВ, тыс. рублей</vt:lpstr>
      <vt:lpstr>СТРУКТУРА ДОХОДОВ НА 2023 И 2024 ГОДЫ, % </vt:lpstr>
      <vt:lpstr>Прогнозные показатели поступления НДФЛ  в бюджет муниципального образования «Калмаюрское сельское поселение» в 2022-2026 г.г., тыс. рублей</vt:lpstr>
      <vt:lpstr>Работа администрации муниципального образования «Калмаюрское сельское поселение», направленная на пополнение доходной базы бюджета муниципального образования «Калмаюрское сельское поселение» Чердаклинского района Ульяновской области  * Проведение заседаний межведомственной комиссии по увеличению налоговых поступлений в  бюджет (в т.ч. с участием представителей федеральных структур) *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 *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 * Взаимодействие с налоговым органом по предоставлению сведений о недоимщиках * Обеспечение выполнения бюджетных назначений в разрезе курируемых доходных источников * Проведение рейдов по инвентаризации территории поселения  </vt:lpstr>
      <vt:lpstr>ФИНАНСОВАЯ ПОМОЩЬ БЮДЖЕТУ МУНИЦИПАЛЬНОГО ОБРАЗОВАНИЯ «КАЛМАЮРСКОЕ СЕЛЬСКОЕ ПОСЕЛЕНИЕ» ЧЕРДАКЛИНСКОГО РАЙОНА УЛЬЯНОВСКОЙ ОБЛАСТИ ИЗ ОБЛАСТНОГО БЮДЖЕТА НА 2021-2024 ГОДЫ, тыс. рублей</vt:lpstr>
      <vt:lpstr>Презентация PowerPoint</vt:lpstr>
      <vt:lpstr>ДИНАМИКА РАСХОДОВ НА 2023-2024 ГОДЫ, тыс. рублей</vt:lpstr>
      <vt:lpstr>СТРУКТУРА РАСХОДОВ В 2024 ГОДУ, %</vt:lpstr>
      <vt:lpstr>ДОЛЯ МУНИЦИПАЛЬНЫХ ПРОГРАММ МУНИЦИПАЛЬНОГО ОБРАЗОВАНИЯ «КАЛМАЮРСКОЕ СЕЛЬСКОЕ ПОСЕЛЕНИЕ» ЧЕРДАКЛИНСКОГО РАЙОНА УЛЬЯНОВСКОЙ ОБЛАСТИ В ОБЩЕМ ОБЪЁМЕ РАСХОДОВ БЮДЖЕТА В 2024 ГОДУ, тыс. рублей</vt:lpstr>
      <vt:lpstr>РАСХОДЫ БЮДЖЕТА, ВЫДЕЛЕННЫЕ НА РЕАЛИЗАЦИЮ МУНИЦИПАЛЬНЫХ ПРОГРАММ В 2024 ГОДУ, тыс. рублей</vt:lpstr>
      <vt:lpstr>Основные направления в рамках муниципальной программы по комплексному благоустройству населенных пунктов муниципального образования «Калмаюрское сельское поселение» Чердаклинского района Ульяновской области на 2024-2026 гг. </vt:lpstr>
      <vt:lpstr>В рамках программы «Пожарная безопасность муниципального образования «Калмаюрское сельское поселение» на 2024-2026 годы</vt:lpstr>
      <vt:lpstr>Основные направления в рамках муниципальной программы «Культура в муниципальном образовании «Калмаюрское сельское поселения» Чердаклинского района Ульяновской области на 2024-2026 годы»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«Чердаклинское городское поселение» Чердаклинского района Ульяновской области на 2015 год и плановый период 2016 и 2017 годов</dc:title>
  <dc:creator>Федотова НВ</dc:creator>
  <cp:lastModifiedBy>Поселение Колмаюрское</cp:lastModifiedBy>
  <cp:revision>237</cp:revision>
  <cp:lastPrinted>2016-11-28T12:04:55Z</cp:lastPrinted>
  <dcterms:created xsi:type="dcterms:W3CDTF">2014-11-19T12:01:22Z</dcterms:created>
  <dcterms:modified xsi:type="dcterms:W3CDTF">2023-11-23T05:42:31Z</dcterms:modified>
</cp:coreProperties>
</file>